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Georgia" panose="02040502050405020303" pitchFamily="18" charset="0"/>
      <p:regular r:id="rId42"/>
      <p:bold r:id="rId43"/>
      <p:italic r:id="rId44"/>
      <p:boldItalic r:id="rId45"/>
    </p:embeddedFont>
    <p:embeddedFont>
      <p:font typeface="Garamond" panose="02020404030301010803" pitchFamily="18" charset="0"/>
      <p:regular r:id="rId46"/>
      <p:bold r:id="rId47"/>
      <p:italic r:id="rId48"/>
      <p:boldItalic r:id="rId49"/>
    </p:embeddedFont>
    <p:embeddedFont>
      <p:font typeface="Corbel" panose="020B0503020204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iZqVMDs2YHSEoFE2dwGboG82NO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924"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5" name="Google Shape;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76cf51690a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376cf51690a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2000"/>
              <a:buNone/>
            </a:pPr>
            <a:r>
              <a:rPr lang="fr-FR" sz="2000">
                <a:solidFill>
                  <a:srgbClr val="3F3F3F"/>
                </a:solidFill>
              </a:rPr>
              <a:t>What problems could this metric create, considering in SLRs, we often have a inclusions &lt;&lt; exclusions?</a:t>
            </a:r>
            <a:endParaRPr sz="2000">
              <a:solidFill>
                <a:srgbClr val="3F3F3F"/>
              </a:solidFill>
            </a:endParaRPr>
          </a:p>
          <a:p>
            <a:pPr marL="0" lvl="0" indent="0" algn="l" rtl="0">
              <a:lnSpc>
                <a:spcPct val="100000"/>
              </a:lnSpc>
              <a:spcBef>
                <a:spcPts val="360"/>
              </a:spcBef>
              <a:spcAft>
                <a:spcPts val="0"/>
              </a:spcAft>
              <a:buSzPts val="1400"/>
              <a:buNone/>
            </a:pPr>
            <a:endParaRPr/>
          </a:p>
        </p:txBody>
      </p:sp>
      <p:sp>
        <p:nvSpPr>
          <p:cNvPr id="248" name="Google Shape;248;g376cf51690a_0_2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76cf51690a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g376cf51690a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2000"/>
              <a:buNone/>
            </a:pPr>
            <a:endParaRPr sz="2000">
              <a:solidFill>
                <a:srgbClr val="3F3F3F"/>
              </a:solidFill>
            </a:endParaRPr>
          </a:p>
          <a:p>
            <a:pPr marL="0" lvl="0" indent="0" algn="l" rtl="0">
              <a:lnSpc>
                <a:spcPct val="100000"/>
              </a:lnSpc>
              <a:spcBef>
                <a:spcPts val="360"/>
              </a:spcBef>
              <a:spcAft>
                <a:spcPts val="0"/>
              </a:spcAft>
              <a:buSzPts val="1400"/>
              <a:buNone/>
            </a:pPr>
            <a:endParaRPr/>
          </a:p>
        </p:txBody>
      </p:sp>
      <p:sp>
        <p:nvSpPr>
          <p:cNvPr id="283" name="Google Shape;283;g376cf51690a_0_3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880ff1b0c8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3880ff1b0c8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6" name="Google Shape;296;g3880ff1b0c8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880ff1b0c8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3880ff1b0c8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0" name="Google Shape;310;g3880ff1b0c8_0_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76cf51690a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376cf51690a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2000"/>
              <a:buNone/>
            </a:pPr>
            <a:r>
              <a:rPr lang="fr-FR" sz="2000">
                <a:solidFill>
                  <a:srgbClr val="3F3F3F"/>
                </a:solidFill>
              </a:rPr>
              <a:t>So when developing an intuition for interpreting how these models analyse text data, we have to think beyond keywords. Additionally this is why for a transformers model, you don’t alter the text data or remove stop words.</a:t>
            </a:r>
            <a:endParaRPr sz="2000">
              <a:solidFill>
                <a:srgbClr val="3F3F3F"/>
              </a:solidFill>
            </a:endParaRPr>
          </a:p>
          <a:p>
            <a:pPr marL="0" lvl="0" indent="0" algn="l" rtl="0">
              <a:lnSpc>
                <a:spcPct val="100000"/>
              </a:lnSpc>
              <a:spcBef>
                <a:spcPts val="360"/>
              </a:spcBef>
              <a:spcAft>
                <a:spcPts val="0"/>
              </a:spcAft>
              <a:buSzPts val="1400"/>
              <a:buNone/>
            </a:pPr>
            <a:endParaRPr/>
          </a:p>
        </p:txBody>
      </p:sp>
      <p:sp>
        <p:nvSpPr>
          <p:cNvPr id="326" name="Google Shape;326;g376cf51690a_0_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76cf51690a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76cf51690a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8" name="Google Shape;338;g376cf51690a_0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76cf51690a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76cf51690a_0_1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0" name="Google Shape;350;g376cf51690a_0_1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44986f7afa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44986f7afa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3" name="Google Shape;363;g344986f7afa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d32c6e0718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2d32c6e0718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100"/>
              <a:buFont typeface="Arial"/>
              <a:buNone/>
            </a:pPr>
            <a:r>
              <a:rPr lang="fr-FR"/>
              <a:t>As a reviewer applies screening decisions to article text, these data are used to update a model which predicts relevance for the remaining unseen documents. Thus, rather than viewing the documents in no particular order, those most similar to the studies already included are moved to the top of the list. This increases the probability that the next document viewed will be included in the review. A reviewer need only screen until their inclusion rate drops below a certain threshold (e.g. 5% in  Cheng et al., 2023) rather than screening all the documents.</a:t>
            </a:r>
            <a:endParaRPr/>
          </a:p>
          <a:p>
            <a:pPr marL="0" lvl="0" indent="0" algn="l" rtl="0">
              <a:lnSpc>
                <a:spcPct val="100000"/>
              </a:lnSpc>
              <a:spcBef>
                <a:spcPts val="360"/>
              </a:spcBef>
              <a:spcAft>
                <a:spcPts val="0"/>
              </a:spcAft>
              <a:buClr>
                <a:schemeClr val="dk1"/>
              </a:buClr>
              <a:buSzPts val="1100"/>
              <a:buFont typeface="Arial"/>
              <a:buNone/>
            </a:pPr>
            <a:endParaRPr/>
          </a:p>
          <a:p>
            <a:pPr marL="0" lvl="0" indent="0" algn="l" rtl="0">
              <a:lnSpc>
                <a:spcPct val="100000"/>
              </a:lnSpc>
              <a:spcBef>
                <a:spcPts val="360"/>
              </a:spcBef>
              <a:spcAft>
                <a:spcPts val="0"/>
              </a:spcAft>
              <a:buClr>
                <a:schemeClr val="dk1"/>
              </a:buClr>
              <a:buSzPts val="1100"/>
              <a:buFont typeface="Arial"/>
              <a:buNone/>
            </a:pPr>
            <a:r>
              <a:rPr lang="fr-FR"/>
              <a:t>Strengths: Can significantly reduce review effort</a:t>
            </a:r>
            <a:endParaRPr/>
          </a:p>
          <a:p>
            <a:pPr marL="0" lvl="0" indent="0" algn="l" rtl="0">
              <a:lnSpc>
                <a:spcPct val="100000"/>
              </a:lnSpc>
              <a:spcBef>
                <a:spcPts val="360"/>
              </a:spcBef>
              <a:spcAft>
                <a:spcPts val="0"/>
              </a:spcAft>
              <a:buClr>
                <a:schemeClr val="dk1"/>
              </a:buClr>
              <a:buSzPts val="1100"/>
              <a:buFont typeface="Arial"/>
              <a:buNone/>
            </a:pPr>
            <a:r>
              <a:rPr lang="fr-FR"/>
              <a:t>Limitations: Effectiveness is dependent on the studies already identified being representative of those remaining, there is still a size limitation on the scope of the review, as all relevant articles still need to be manually screened.</a:t>
            </a:r>
            <a:endParaRPr/>
          </a:p>
          <a:p>
            <a:pPr marL="0" lvl="0" indent="0" algn="l" rtl="0">
              <a:lnSpc>
                <a:spcPct val="100000"/>
              </a:lnSpc>
              <a:spcBef>
                <a:spcPts val="360"/>
              </a:spcBef>
              <a:spcAft>
                <a:spcPts val="0"/>
              </a:spcAft>
              <a:buClr>
                <a:schemeClr val="dk1"/>
              </a:buClr>
              <a:buSzPts val="1100"/>
              <a:buFont typeface="Arial"/>
              <a:buNone/>
            </a:pPr>
            <a:endParaRPr/>
          </a:p>
          <a:p>
            <a:pPr marL="0" lvl="0" indent="0" algn="l" rtl="0">
              <a:lnSpc>
                <a:spcPct val="100000"/>
              </a:lnSpc>
              <a:spcBef>
                <a:spcPts val="360"/>
              </a:spcBef>
              <a:spcAft>
                <a:spcPts val="0"/>
              </a:spcAft>
              <a:buSzPts val="1400"/>
              <a:buNone/>
            </a:pPr>
            <a:endParaRPr/>
          </a:p>
        </p:txBody>
      </p:sp>
      <p:sp>
        <p:nvSpPr>
          <p:cNvPr id="373" name="Google Shape;373;g2d32c6e0718_0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d367ee8f64_0_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2d367ee8f64_0_3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fr-FR"/>
              <a:t>As a reviewer applies screening decisions to article text, these data are used to update a model which predicts relevance for the remaining unseen documents. Thus, rather than viewing the documents in no particular order, those most similar to the studies already included are moved to the top of the list. This increases the probability that the next document viewed will be included in the review. A reviewer need only screen until their inclusion rate drops below a certain threshold (e.g. 5% in  Cheng et al., 2023) rather than screening all the documents.</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r>
              <a:rPr lang="fr-FR"/>
              <a:t>Strengths: Can significantly reduce review effort</a:t>
            </a:r>
            <a:endParaRPr/>
          </a:p>
          <a:p>
            <a:pPr marL="0" lvl="0" indent="0" algn="l" rtl="0">
              <a:lnSpc>
                <a:spcPct val="100000"/>
              </a:lnSpc>
              <a:spcBef>
                <a:spcPts val="360"/>
              </a:spcBef>
              <a:spcAft>
                <a:spcPts val="0"/>
              </a:spcAft>
              <a:buSzPts val="1400"/>
              <a:buNone/>
            </a:pPr>
            <a:r>
              <a:rPr lang="fr-FR"/>
              <a:t>Limitations: Effectiveness is dependent on the studies already identified being representative of those remaining, there is still a size limitation on the scope of the review, as all relevant articles still need to be manually screened.</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endParaRPr/>
          </a:p>
        </p:txBody>
      </p:sp>
      <p:sp>
        <p:nvSpPr>
          <p:cNvPr id="452" name="Google Shape;452;g2d367ee8f64_0_3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fr-FR"/>
              <a:t>Cathleen</a:t>
            </a:r>
            <a:endParaRPr/>
          </a:p>
        </p:txBody>
      </p:sp>
      <p:sp>
        <p:nvSpPr>
          <p:cNvPr id="83" name="Google Shape;8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d367ee8f64_0_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2d367ee8f64_0_2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fr-FR"/>
              <a:t>As a reviewer applies screening decisions to article text, these data are used to update a model which predicts relevance for the remaining unseen documents. Thus, rather than viewing the documents in no particular order, those most similar to the studies already included are moved to the top of the list. This increases the probability that the next document viewed will be included in the review. A reviewer need only screen until their inclusion rate drops below a certain threshold (e.g. 5% in  Cheng et al., 2023) rather than screening all the documents.</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r>
              <a:rPr lang="fr-FR"/>
              <a:t>Strengths: Can significantly reduce review effort</a:t>
            </a:r>
            <a:endParaRPr/>
          </a:p>
          <a:p>
            <a:pPr marL="0" lvl="0" indent="0" algn="l" rtl="0">
              <a:lnSpc>
                <a:spcPct val="100000"/>
              </a:lnSpc>
              <a:spcBef>
                <a:spcPts val="360"/>
              </a:spcBef>
              <a:spcAft>
                <a:spcPts val="0"/>
              </a:spcAft>
              <a:buSzPts val="1400"/>
              <a:buNone/>
            </a:pPr>
            <a:r>
              <a:rPr lang="fr-FR"/>
              <a:t>Limitations: Effectiveness is dependent on the studies already identified being representative of those remaining, there is still a size limitation on the scope of the review, as all relevant articles still need to be manually screened.</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endParaRPr/>
          </a:p>
        </p:txBody>
      </p:sp>
      <p:sp>
        <p:nvSpPr>
          <p:cNvPr id="531" name="Google Shape;531;g2d367ee8f64_0_2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d367ee8f64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2d367ee8f64_0_2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fr-FR"/>
              <a:t>Cathleen</a:t>
            </a:r>
            <a:endParaRPr/>
          </a:p>
          <a:p>
            <a:pPr marL="0" lvl="0" indent="0" algn="l" rtl="0">
              <a:lnSpc>
                <a:spcPct val="100000"/>
              </a:lnSpc>
              <a:spcBef>
                <a:spcPts val="360"/>
              </a:spcBef>
              <a:spcAft>
                <a:spcPts val="0"/>
              </a:spcAft>
              <a:buSzPts val="1400"/>
              <a:buNone/>
            </a:pPr>
            <a:r>
              <a:rPr lang="fr-FR"/>
              <a:t>As a reviewer applies screening decisions to article text, these data are used to update a model which predicts relevance for the remaining unseen documents. Thus, rather than viewing the documents in no particular order, those most similar to the studies already included are moved to the top of the list. This increases the probability that the next document viewed will be included in the review. A reviewer need only screen until their inclusion rate drops below a certain threshold (e.g. 5% in  Cheng et al., 2023) rather than screening all the documents.</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r>
              <a:rPr lang="fr-FR"/>
              <a:t>Strengths: Can significantly reduce review effort</a:t>
            </a:r>
            <a:endParaRPr/>
          </a:p>
          <a:p>
            <a:pPr marL="0" lvl="0" indent="0" algn="l" rtl="0">
              <a:lnSpc>
                <a:spcPct val="100000"/>
              </a:lnSpc>
              <a:spcBef>
                <a:spcPts val="360"/>
              </a:spcBef>
              <a:spcAft>
                <a:spcPts val="0"/>
              </a:spcAft>
              <a:buSzPts val="1400"/>
              <a:buNone/>
            </a:pPr>
            <a:r>
              <a:rPr lang="fr-FR"/>
              <a:t>Limitations: Effectiveness is dependent on the studies already identified being representative of those remaining, there is still a size limitation on the scope of the review, as all relevant articles still need to be manually screened.</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endParaRPr/>
          </a:p>
        </p:txBody>
      </p:sp>
      <p:sp>
        <p:nvSpPr>
          <p:cNvPr id="542" name="Google Shape;542;g2d367ee8f64_0_2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d32c6e0718_0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2d32c6e0718_0_3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100"/>
              <a:buFont typeface="Arial"/>
              <a:buNone/>
            </a:pPr>
            <a:r>
              <a:rPr lang="fr-FR"/>
              <a:t>The articles included and excluded from existing reviews can be used to train a model, which can then be applied to screen new search results (e.g. Cohen et al. 2006, 2009).</a:t>
            </a:r>
            <a:endParaRPr/>
          </a:p>
          <a:p>
            <a:pPr marL="0" lvl="0" indent="0" algn="l" rtl="0">
              <a:lnSpc>
                <a:spcPct val="100000"/>
              </a:lnSpc>
              <a:spcBef>
                <a:spcPts val="360"/>
              </a:spcBef>
              <a:spcAft>
                <a:spcPts val="0"/>
              </a:spcAft>
              <a:buClr>
                <a:schemeClr val="dk1"/>
              </a:buClr>
              <a:buSzPts val="1100"/>
              <a:buFont typeface="Arial"/>
              <a:buNone/>
            </a:pPr>
            <a:endParaRPr/>
          </a:p>
          <a:p>
            <a:pPr marL="0" lvl="0" indent="0" algn="l" rtl="0">
              <a:lnSpc>
                <a:spcPct val="100000"/>
              </a:lnSpc>
              <a:spcBef>
                <a:spcPts val="360"/>
              </a:spcBef>
              <a:spcAft>
                <a:spcPts val="0"/>
              </a:spcAft>
              <a:buClr>
                <a:schemeClr val="dk1"/>
              </a:buClr>
              <a:buSzPts val="1100"/>
              <a:buFont typeface="Arial"/>
              <a:buNone/>
            </a:pPr>
            <a:r>
              <a:rPr lang="fr-FR"/>
              <a:t>Cohen AM, Ambert K, McDonagh M. 2009. Cross-topic learning for work prioritization in systematic review creation and update. J Am Med Inform Assoc 16: 690--704. </a:t>
            </a:r>
            <a:endParaRPr/>
          </a:p>
          <a:p>
            <a:pPr marL="0" lvl="0" indent="0" algn="l" rtl="0">
              <a:lnSpc>
                <a:spcPct val="100000"/>
              </a:lnSpc>
              <a:spcBef>
                <a:spcPts val="360"/>
              </a:spcBef>
              <a:spcAft>
                <a:spcPts val="0"/>
              </a:spcAft>
              <a:buClr>
                <a:schemeClr val="dk1"/>
              </a:buClr>
              <a:buSzPts val="1100"/>
              <a:buFont typeface="Arial"/>
              <a:buNone/>
            </a:pPr>
            <a:endParaRPr/>
          </a:p>
          <a:p>
            <a:pPr marL="0" lvl="0" indent="0" algn="l" rtl="0">
              <a:lnSpc>
                <a:spcPct val="100000"/>
              </a:lnSpc>
              <a:spcBef>
                <a:spcPts val="360"/>
              </a:spcBef>
              <a:spcAft>
                <a:spcPts val="0"/>
              </a:spcAft>
              <a:buClr>
                <a:schemeClr val="dk1"/>
              </a:buClr>
              <a:buSzPts val="1100"/>
              <a:buFont typeface="Arial"/>
              <a:buNone/>
            </a:pPr>
            <a:r>
              <a:rPr lang="fr-FR"/>
              <a:t>Cohen AM, Hersh WR. 2006. Reducing workload in systematic review preparation using automated citation classification. J Am Med Inform Assoc: JAMIA 13(2): 206--219.</a:t>
            </a:r>
            <a:endParaRPr/>
          </a:p>
          <a:p>
            <a:pPr marL="0" lvl="0" indent="0" algn="l" rtl="0">
              <a:lnSpc>
                <a:spcPct val="100000"/>
              </a:lnSpc>
              <a:spcBef>
                <a:spcPts val="360"/>
              </a:spcBef>
              <a:spcAft>
                <a:spcPts val="0"/>
              </a:spcAft>
              <a:buClr>
                <a:schemeClr val="dk1"/>
              </a:buClr>
              <a:buSzPts val="1100"/>
              <a:buFont typeface="Arial"/>
              <a:buNone/>
            </a:pPr>
            <a:endParaRPr/>
          </a:p>
          <a:p>
            <a:pPr marL="0" lvl="0" indent="0" algn="l" rtl="0">
              <a:lnSpc>
                <a:spcPct val="100000"/>
              </a:lnSpc>
              <a:spcBef>
                <a:spcPts val="360"/>
              </a:spcBef>
              <a:spcAft>
                <a:spcPts val="0"/>
              </a:spcAft>
              <a:buSzPts val="1400"/>
              <a:buNone/>
            </a:pPr>
            <a:r>
              <a:rPr lang="fr-FR"/>
              <a:t>This helps address the common problem of reviews quickly going out of date, and allows for timely updates</a:t>
            </a:r>
            <a:endParaRPr/>
          </a:p>
        </p:txBody>
      </p:sp>
      <p:sp>
        <p:nvSpPr>
          <p:cNvPr id="557" name="Google Shape;557;g2d32c6e0718_0_3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d32c6e071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5" name="Google Shape;565;g2d32c6e071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76cf51690a_0_5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73" name="Google Shape;573;g376cf51690a_0_5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3008f0e54a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SzPts val="1400"/>
              <a:buNone/>
            </a:pPr>
            <a:endParaRPr sz="2000" b="1">
              <a:solidFill>
                <a:srgbClr val="990000"/>
              </a:solidFill>
            </a:endParaRPr>
          </a:p>
          <a:p>
            <a:pPr marL="457200" lvl="0" indent="0" algn="l" rtl="0">
              <a:lnSpc>
                <a:spcPct val="100000"/>
              </a:lnSpc>
              <a:spcBef>
                <a:spcPts val="0"/>
              </a:spcBef>
              <a:spcAft>
                <a:spcPts val="0"/>
              </a:spcAft>
              <a:buSzPts val="1400"/>
              <a:buNone/>
            </a:pPr>
            <a:endParaRPr sz="2000" b="1">
              <a:solidFill>
                <a:srgbClr val="990000"/>
              </a:solidFill>
            </a:endParaRPr>
          </a:p>
          <a:p>
            <a:pPr marL="457200" lvl="0" indent="0" algn="l" rtl="0">
              <a:lnSpc>
                <a:spcPct val="100000"/>
              </a:lnSpc>
              <a:spcBef>
                <a:spcPts val="0"/>
              </a:spcBef>
              <a:spcAft>
                <a:spcPts val="0"/>
              </a:spcAft>
              <a:buClr>
                <a:schemeClr val="dk1"/>
              </a:buClr>
              <a:buSzPts val="1100"/>
              <a:buFont typeface="Arial"/>
              <a:buNone/>
            </a:pPr>
            <a:endParaRPr sz="2000" b="1">
              <a:solidFill>
                <a:srgbClr val="990000"/>
              </a:solidFill>
            </a:endParaRPr>
          </a:p>
        </p:txBody>
      </p:sp>
      <p:sp>
        <p:nvSpPr>
          <p:cNvPr id="580" name="Google Shape;580;g3008f0e54a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76cf51690a_0_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76cf51690a_0_3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8" name="Google Shape;588;g376cf51690a_0_3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76cf51690a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376cf51690a_0_3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2000"/>
              <a:buNone/>
            </a:pPr>
            <a:r>
              <a:rPr lang="fr-FR" sz="2000">
                <a:solidFill>
                  <a:srgbClr val="3F3F3F"/>
                </a:solidFill>
              </a:rPr>
              <a:t>then predict which tokens should come next</a:t>
            </a:r>
            <a:endParaRPr sz="2000">
              <a:solidFill>
                <a:srgbClr val="3F3F3F"/>
              </a:solidFill>
            </a:endParaRPr>
          </a:p>
          <a:p>
            <a:pPr marL="0" lvl="0" indent="0" algn="l" rtl="0">
              <a:lnSpc>
                <a:spcPct val="100000"/>
              </a:lnSpc>
              <a:spcBef>
                <a:spcPts val="360"/>
              </a:spcBef>
              <a:spcAft>
                <a:spcPts val="0"/>
              </a:spcAft>
              <a:buSzPts val="1400"/>
              <a:buNone/>
            </a:pPr>
            <a:endParaRPr/>
          </a:p>
        </p:txBody>
      </p:sp>
      <p:sp>
        <p:nvSpPr>
          <p:cNvPr id="599" name="Google Shape;599;g376cf51690a_0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76cf51690a_0_4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g376cf51690a_0_4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SzPts val="2000"/>
              <a:buNone/>
            </a:pPr>
            <a:r>
              <a:rPr lang="fr-FR" sz="2000">
                <a:solidFill>
                  <a:srgbClr val="3F3F3F"/>
                </a:solidFill>
              </a:rPr>
              <a:t>then predict which tokens should come next</a:t>
            </a:r>
            <a:endParaRPr sz="2000">
              <a:solidFill>
                <a:srgbClr val="3F3F3F"/>
              </a:solidFill>
            </a:endParaRPr>
          </a:p>
          <a:p>
            <a:pPr marL="0" lvl="0" indent="0" algn="l" rtl="0">
              <a:lnSpc>
                <a:spcPct val="100000"/>
              </a:lnSpc>
              <a:spcBef>
                <a:spcPts val="360"/>
              </a:spcBef>
              <a:spcAft>
                <a:spcPts val="0"/>
              </a:spcAft>
              <a:buSzPts val="1400"/>
              <a:buNone/>
            </a:pPr>
            <a:endParaRPr/>
          </a:p>
        </p:txBody>
      </p:sp>
      <p:sp>
        <p:nvSpPr>
          <p:cNvPr id="607" name="Google Shape;607;g376cf51690a_0_4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344986f7afa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344986f7afa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18" name="Google Shape;618;g344986f7afa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d367ee8f64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g2d367ee8f64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fr-FR"/>
              <a:t>Systematic evidence syntheses are time-intensive. Resource constraints are often a limiting factor in determining the scope of the research question.</a:t>
            </a:r>
            <a:endParaRPr/>
          </a:p>
          <a:p>
            <a:pPr marL="0" lvl="0" indent="0" algn="l" rtl="0">
              <a:lnSpc>
                <a:spcPct val="100000"/>
              </a:lnSpc>
              <a:spcBef>
                <a:spcPts val="360"/>
              </a:spcBef>
              <a:spcAft>
                <a:spcPts val="0"/>
              </a:spcAft>
              <a:buSzPts val="1400"/>
              <a:buNone/>
            </a:pPr>
            <a:r>
              <a:rPr lang="fr-FR"/>
              <a:t>Even when search strategies are optimized for specificity, review teams are still faced with spending large amounts of time sifting through a large proportion of irrelevant studies.</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r>
              <a:rPr lang="fr-FR"/>
              <a:t>This underlines the trade-off between:</a:t>
            </a:r>
            <a:endParaRPr/>
          </a:p>
          <a:p>
            <a:pPr marL="0" lvl="0" indent="0" algn="l" rtl="0">
              <a:lnSpc>
                <a:spcPct val="100000"/>
              </a:lnSpc>
              <a:spcBef>
                <a:spcPts val="360"/>
              </a:spcBef>
              <a:spcAft>
                <a:spcPts val="0"/>
              </a:spcAft>
              <a:buSzPts val="1400"/>
              <a:buNone/>
            </a:pPr>
            <a:r>
              <a:rPr lang="fr-FR"/>
              <a:t>the exponential increase in scientific publications, which places a limiting pressure driving synthesis questions to become narrower, and</a:t>
            </a:r>
            <a:endParaRPr/>
          </a:p>
          <a:p>
            <a:pPr marL="0" lvl="0" indent="0" algn="l" rtl="0">
              <a:lnSpc>
                <a:spcPct val="100000"/>
              </a:lnSpc>
              <a:spcBef>
                <a:spcPts val="360"/>
              </a:spcBef>
              <a:spcAft>
                <a:spcPts val="0"/>
              </a:spcAft>
              <a:buSzPts val="1400"/>
              <a:buNone/>
            </a:pPr>
            <a:r>
              <a:rPr lang="fr-FR"/>
              <a:t>the needs/motivations of researchers and decision-makers who often require syntheses of broad-scale topical questions within narrow time frames.</a:t>
            </a:r>
            <a:endParaRPr/>
          </a:p>
          <a:p>
            <a:pPr marL="0" lvl="0" indent="0" algn="l" rtl="0">
              <a:lnSpc>
                <a:spcPct val="100000"/>
              </a:lnSpc>
              <a:spcBef>
                <a:spcPts val="360"/>
              </a:spcBef>
              <a:spcAft>
                <a:spcPts val="0"/>
              </a:spcAft>
              <a:buSzPts val="1400"/>
              <a:buNone/>
            </a:pPr>
            <a:r>
              <a:rPr lang="fr-FR"/>
              <a:t>Also this introduces increased chance for human error just due to fatigue</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endParaRPr/>
          </a:p>
        </p:txBody>
      </p:sp>
      <p:sp>
        <p:nvSpPr>
          <p:cNvPr id="91" name="Google Shape;91;g2d367ee8f64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76cf51690a_0_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76cf51690a_0_5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6" name="Google Shape;626;g376cf51690a_0_5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344986f7afa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344986f7afa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6" name="Google Shape;636;g344986f7afa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d32c6e0718_0_4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fr-FR"/>
              <a:t>“After you have manually labeled the minimum 35 articles to inform the machine learning and natural language processing model, colandr will begin to suggest labels for any data fields that are set to “select one” or “select many.” These labels will appear when you click for an article.”</a:t>
            </a:r>
            <a:endParaRPr/>
          </a:p>
        </p:txBody>
      </p:sp>
      <p:sp>
        <p:nvSpPr>
          <p:cNvPr id="644" name="Google Shape;644;g2d32c6e0718_0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44986f7afa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344986f7afa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3" name="Google Shape;653;g344986f7afa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44986f7afa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344986f7afa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1" name="Google Shape;661;g344986f7afa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76cf51690a_0_4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376cf51690a_0_4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9" name="Google Shape;669;g376cf51690a_0_4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35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06b9a1c314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306b9a1c314_1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fr-FR"/>
              <a:t>Recent developments in text mining and machine learning techniques can help to expedite certain time-consuming steps of the evidence synthesis process, reducing the manual effort required and making more large-scale and timely evidence synthese possible</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r>
              <a:rPr lang="fr-FR"/>
              <a:t>My aim is not to go through all of these tools, but to talk in general terms about how these tools work, so you can be empowered to decide if and when they’re useful to you, how to apply them, and to understand some of the strengths and limitations. Each situation and each tool is different, so there is no one method that will work for everyone.</a:t>
            </a:r>
            <a:endParaRPr/>
          </a:p>
          <a:p>
            <a:pPr marL="0" lvl="0" indent="0" algn="l" rtl="0">
              <a:lnSpc>
                <a:spcPct val="100000"/>
              </a:lnSpc>
              <a:spcBef>
                <a:spcPts val="360"/>
              </a:spcBef>
              <a:spcAft>
                <a:spcPts val="0"/>
              </a:spcAft>
              <a:buSzPts val="1400"/>
              <a:buNone/>
            </a:pPr>
            <a:endParaRPr/>
          </a:p>
        </p:txBody>
      </p:sp>
      <p:sp>
        <p:nvSpPr>
          <p:cNvPr id="104" name="Google Shape;104;g306b9a1c314_1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76cf51690a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76cf51690a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Clr>
                <a:schemeClr val="dk1"/>
              </a:buClr>
              <a:buSzPts val="2000"/>
              <a:buFont typeface="Arial"/>
              <a:buNone/>
            </a:pPr>
            <a:r>
              <a:rPr lang="fr-FR" sz="1600">
                <a:solidFill>
                  <a:srgbClr val="3F3F3F"/>
                </a:solidFill>
              </a:rPr>
              <a:t>Advantages: Fast and easy – Useful for scoping the topics of studies before manual coding. Topics informed </a:t>
            </a:r>
            <a:r>
              <a:rPr lang="fr-FR" sz="1600" i="1">
                <a:solidFill>
                  <a:srgbClr val="3F3F3F"/>
                </a:solidFill>
              </a:rPr>
              <a:t>by data</a:t>
            </a:r>
            <a:r>
              <a:rPr lang="fr-FR" sz="1600">
                <a:solidFill>
                  <a:srgbClr val="3F3F3F"/>
                </a:solidFill>
              </a:rPr>
              <a:t> rather than reviewer bias</a:t>
            </a:r>
            <a:endParaRPr sz="1600">
              <a:solidFill>
                <a:srgbClr val="3F3F3F"/>
              </a:solidFill>
            </a:endParaRPr>
          </a:p>
          <a:p>
            <a:pPr marL="0" lvl="0" indent="0" algn="l" rtl="0">
              <a:spcBef>
                <a:spcPts val="400"/>
              </a:spcBef>
              <a:spcAft>
                <a:spcPts val="0"/>
              </a:spcAft>
              <a:buClr>
                <a:schemeClr val="dk1"/>
              </a:buClr>
              <a:buSzPts val="2000"/>
              <a:buFont typeface="Arial"/>
              <a:buNone/>
            </a:pPr>
            <a:r>
              <a:rPr lang="fr-FR" sz="1600">
                <a:solidFill>
                  <a:srgbClr val="3F3F3F"/>
                </a:solidFill>
              </a:rPr>
              <a:t>Disadvantages: The clusters generated automatically do not necessarily reflect the conceptual framework of the review</a:t>
            </a:r>
            <a:endParaRPr/>
          </a:p>
        </p:txBody>
      </p:sp>
      <p:sp>
        <p:nvSpPr>
          <p:cNvPr id="123" name="Google Shape;123;g376cf51690a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76cf51690a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76cf51690a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fr-FR" sz="1600">
                <a:solidFill>
                  <a:srgbClr val="3F3F3F"/>
                </a:solidFill>
              </a:rPr>
              <a:t>Advantages: Fast and easy – Useful for scoping the topics of studies before manual coding. Topics informed </a:t>
            </a:r>
            <a:r>
              <a:rPr lang="fr-FR" sz="1600" i="1">
                <a:solidFill>
                  <a:srgbClr val="3F3F3F"/>
                </a:solidFill>
              </a:rPr>
              <a:t>by data</a:t>
            </a:r>
            <a:r>
              <a:rPr lang="fr-FR" sz="1600">
                <a:solidFill>
                  <a:srgbClr val="3F3F3F"/>
                </a:solidFill>
              </a:rPr>
              <a:t> rather than reviewer bias</a:t>
            </a:r>
            <a:endParaRPr sz="1600">
              <a:solidFill>
                <a:srgbClr val="3F3F3F"/>
              </a:solidFill>
            </a:endParaRPr>
          </a:p>
          <a:p>
            <a:pPr marL="0" lvl="0" indent="0" algn="l" rtl="0">
              <a:spcBef>
                <a:spcPts val="400"/>
              </a:spcBef>
              <a:spcAft>
                <a:spcPts val="0"/>
              </a:spcAft>
              <a:buNone/>
            </a:pPr>
            <a:r>
              <a:rPr lang="fr-FR" sz="1600">
                <a:solidFill>
                  <a:srgbClr val="3F3F3F"/>
                </a:solidFill>
              </a:rPr>
              <a:t>Disadvantages: The clusters generated automatically do not necessarily reflect the conceptual framework of the review</a:t>
            </a:r>
            <a:endParaRPr/>
          </a:p>
        </p:txBody>
      </p:sp>
      <p:sp>
        <p:nvSpPr>
          <p:cNvPr id="131" name="Google Shape;131;g376cf51690a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76cf51690a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76cf51690a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Clr>
                <a:schemeClr val="dk1"/>
              </a:buClr>
              <a:buSzPts val="2000"/>
              <a:buFont typeface="Arial"/>
              <a:buNone/>
            </a:pPr>
            <a:r>
              <a:rPr lang="fr-FR" sz="2000">
                <a:solidFill>
                  <a:srgbClr val="3F3F3F"/>
                </a:solidFill>
              </a:rPr>
              <a:t>Advancements in Graphical Processing Units (developed to get increasingly high-res FPS video games) allowed for the parallel processing of these multi-layered models → allows for multiple model calculations to be done simultaneously needed for multi-level neural networks</a:t>
            </a:r>
            <a:endParaRPr sz="1400">
              <a:latin typeface="Arial"/>
              <a:ea typeface="Arial"/>
              <a:cs typeface="Arial"/>
              <a:sym typeface="Arial"/>
            </a:endParaRPr>
          </a:p>
          <a:p>
            <a:pPr marL="0" lvl="0" indent="0" algn="l" rtl="0">
              <a:spcBef>
                <a:spcPts val="360"/>
              </a:spcBef>
              <a:spcAft>
                <a:spcPts val="0"/>
              </a:spcAft>
              <a:buNone/>
            </a:pPr>
            <a:endParaRPr/>
          </a:p>
        </p:txBody>
      </p:sp>
      <p:sp>
        <p:nvSpPr>
          <p:cNvPr id="146" name="Google Shape;146;g376cf51690a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76cf51690a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76cf51690a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6" name="Google Shape;156;g376cf51690a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046250b7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3046250b74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400"/>
              </a:spcBef>
              <a:spcAft>
                <a:spcPts val="0"/>
              </a:spcAft>
              <a:buClr>
                <a:schemeClr val="dk1"/>
              </a:buClr>
              <a:buSzPts val="2000"/>
              <a:buFont typeface="Arial"/>
              <a:buNone/>
            </a:pPr>
            <a:r>
              <a:rPr lang="fr-FR" sz="2000">
                <a:solidFill>
                  <a:srgbClr val="3F3F3F"/>
                </a:solidFill>
              </a:rPr>
              <a:t>TD sections: Divide data for cross validation</a:t>
            </a:r>
            <a:endParaRPr sz="2000">
              <a:solidFill>
                <a:srgbClr val="3F3F3F"/>
              </a:solidFill>
            </a:endParaRPr>
          </a:p>
          <a:p>
            <a:pPr marL="0" lvl="0" indent="0" algn="l" rtl="0">
              <a:lnSpc>
                <a:spcPct val="100000"/>
              </a:lnSpc>
              <a:spcBef>
                <a:spcPts val="360"/>
              </a:spcBef>
              <a:spcAft>
                <a:spcPts val="0"/>
              </a:spcAft>
              <a:buSzPts val="1400"/>
              <a:buNone/>
            </a:pPr>
            <a:endParaRPr/>
          </a:p>
        </p:txBody>
      </p:sp>
      <p:sp>
        <p:nvSpPr>
          <p:cNvPr id="167" name="Google Shape;167;g3046250b74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fr-F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RB_TItre-photo">
  <p:cSld name="FRB_TItre-photo">
    <p:spTree>
      <p:nvGrpSpPr>
        <p:cNvPr id="1" name="Shape 12"/>
        <p:cNvGrpSpPr/>
        <p:nvPr/>
      </p:nvGrpSpPr>
      <p:grpSpPr>
        <a:xfrm>
          <a:off x="0" y="0"/>
          <a:ext cx="0" cy="0"/>
          <a:chOff x="0" y="0"/>
          <a:chExt cx="0" cy="0"/>
        </a:xfrm>
      </p:grpSpPr>
      <p:sp>
        <p:nvSpPr>
          <p:cNvPr id="13" name="Google Shape;13;p14"/>
          <p:cNvSpPr txBox="1">
            <a:spLocks noGrp="1"/>
          </p:cNvSpPr>
          <p:nvPr>
            <p:ph type="title"/>
          </p:nvPr>
        </p:nvSpPr>
        <p:spPr>
          <a:xfrm>
            <a:off x="1227908" y="1048430"/>
            <a:ext cx="10964091" cy="197104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595959"/>
              </a:buClr>
              <a:buSzPts val="2000"/>
              <a:buFont typeface="Calibri"/>
              <a:buNone/>
              <a:defRPr sz="20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4"/>
          <p:cNvSpPr txBox="1">
            <a:spLocks noGrp="1"/>
          </p:cNvSpPr>
          <p:nvPr>
            <p:ph type="body" idx="1"/>
          </p:nvPr>
        </p:nvSpPr>
        <p:spPr>
          <a:xfrm>
            <a:off x="2871377" y="3410755"/>
            <a:ext cx="7677151" cy="522287"/>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400"/>
              </a:spcBef>
              <a:spcAft>
                <a:spcPts val="0"/>
              </a:spcAft>
              <a:buClr>
                <a:schemeClr val="dk1"/>
              </a:buClr>
              <a:buSzPts val="2000"/>
              <a:buChar char="•"/>
              <a:defRPr sz="2000"/>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5" name="Google Shape;15;p14"/>
          <p:cNvPicPr preferRelativeResize="0"/>
          <p:nvPr/>
        </p:nvPicPr>
        <p:blipFill rotWithShape="1">
          <a:blip r:embed="rId2">
            <a:alphaModFix/>
          </a:blip>
          <a:srcRect t="18521" b="19604"/>
          <a:stretch/>
        </p:blipFill>
        <p:spPr>
          <a:xfrm>
            <a:off x="1815618" y="6174463"/>
            <a:ext cx="9788667" cy="642797"/>
          </a:xfrm>
          <a:prstGeom prst="rect">
            <a:avLst/>
          </a:prstGeom>
          <a:noFill/>
          <a:ln>
            <a:noFill/>
          </a:ln>
        </p:spPr>
      </p:pic>
      <p:pic>
        <p:nvPicPr>
          <p:cNvPr id="16" name="Google Shape;16;p14"/>
          <p:cNvPicPr preferRelativeResize="0"/>
          <p:nvPr/>
        </p:nvPicPr>
        <p:blipFill rotWithShape="1">
          <a:blip r:embed="rId3">
            <a:alphaModFix/>
          </a:blip>
          <a:srcRect r="82112"/>
          <a:stretch/>
        </p:blipFill>
        <p:spPr>
          <a:xfrm>
            <a:off x="0" y="0"/>
            <a:ext cx="1635125" cy="6858000"/>
          </a:xfrm>
          <a:prstGeom prst="rect">
            <a:avLst/>
          </a:prstGeom>
          <a:noFill/>
          <a:ln>
            <a:noFill/>
          </a:ln>
        </p:spPr>
      </p:pic>
      <p:pic>
        <p:nvPicPr>
          <p:cNvPr id="17" name="Google Shape;17;p14"/>
          <p:cNvPicPr preferRelativeResize="0"/>
          <p:nvPr/>
        </p:nvPicPr>
        <p:blipFill rotWithShape="1">
          <a:blip r:embed="rId4">
            <a:alphaModFix/>
          </a:blip>
          <a:srcRect/>
          <a:stretch/>
        </p:blipFill>
        <p:spPr>
          <a:xfrm>
            <a:off x="429418" y="470809"/>
            <a:ext cx="3281363" cy="13128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RB_Contenu">
  <p:cSld name="FRB_Contenu">
    <p:spTree>
      <p:nvGrpSpPr>
        <p:cNvPr id="1" name="Shape 18"/>
        <p:cNvGrpSpPr/>
        <p:nvPr/>
      </p:nvGrpSpPr>
      <p:grpSpPr>
        <a:xfrm>
          <a:off x="0" y="0"/>
          <a:ext cx="0" cy="0"/>
          <a:chOff x="0" y="0"/>
          <a:chExt cx="0" cy="0"/>
        </a:xfrm>
      </p:grpSpPr>
      <p:sp>
        <p:nvSpPr>
          <p:cNvPr id="19" name="Google Shape;19;p9"/>
          <p:cNvSpPr/>
          <p:nvPr/>
        </p:nvSpPr>
        <p:spPr>
          <a:xfrm>
            <a:off x="2296160" y="980800"/>
            <a:ext cx="9286244" cy="106639"/>
          </a:xfrm>
          <a:prstGeom prst="roundRect">
            <a:avLst>
              <a:gd name="adj" fmla="val 50000"/>
            </a:avLst>
          </a:prstGeom>
          <a:gradFill>
            <a:gsLst>
              <a:gs pos="0">
                <a:srgbClr val="28728A"/>
              </a:gs>
              <a:gs pos="100000">
                <a:srgbClr val="BBCE2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9"/>
          <p:cNvSpPr/>
          <p:nvPr/>
        </p:nvSpPr>
        <p:spPr>
          <a:xfrm>
            <a:off x="761153" y="6054090"/>
            <a:ext cx="315807" cy="316230"/>
          </a:xfrm>
          <a:prstGeom prst="ellipse">
            <a:avLst/>
          </a:prstGeom>
          <a:solidFill>
            <a:srgbClr val="75BD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 name="Google Shape;21;p9"/>
          <p:cNvSpPr txBox="1">
            <a:spLocks noGrp="1"/>
          </p:cNvSpPr>
          <p:nvPr>
            <p:ph type="title"/>
          </p:nvPr>
        </p:nvSpPr>
        <p:spPr>
          <a:xfrm>
            <a:off x="2296160" y="221517"/>
            <a:ext cx="9325034" cy="65669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1777999" y="1615440"/>
            <a:ext cx="9804400" cy="4510723"/>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400"/>
              </a:spcBef>
              <a:spcAft>
                <a:spcPts val="0"/>
              </a:spcAft>
              <a:buClr>
                <a:schemeClr val="dk1"/>
              </a:buClr>
              <a:buSzPts val="2000"/>
              <a:buFont typeface="Arial"/>
              <a:buChar char="•"/>
              <a:defRPr>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 name="Google Shape;23;p9"/>
          <p:cNvSpPr txBox="1">
            <a:spLocks noGrp="1"/>
          </p:cNvSpPr>
          <p:nvPr>
            <p:ph type="sldNum" idx="12"/>
          </p:nvPr>
        </p:nvSpPr>
        <p:spPr>
          <a:xfrm>
            <a:off x="501651" y="6053138"/>
            <a:ext cx="850900" cy="23495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FR"/>
              <a:t>‹N°›</a:t>
            </a:fld>
            <a:endParaRPr/>
          </a:p>
        </p:txBody>
      </p:sp>
      <p:pic>
        <p:nvPicPr>
          <p:cNvPr id="24" name="Google Shape;24;p9"/>
          <p:cNvPicPr preferRelativeResize="0"/>
          <p:nvPr/>
        </p:nvPicPr>
        <p:blipFill rotWithShape="1">
          <a:blip r:embed="rId2">
            <a:alphaModFix/>
          </a:blip>
          <a:srcRect/>
          <a:stretch/>
        </p:blipFill>
        <p:spPr>
          <a:xfrm>
            <a:off x="185579" y="222250"/>
            <a:ext cx="1895918" cy="7585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RB_Vide">
  <p:cSld name="FRB_Vide">
    <p:spTree>
      <p:nvGrpSpPr>
        <p:cNvPr id="1" name="Shape 25"/>
        <p:cNvGrpSpPr/>
        <p:nvPr/>
      </p:nvGrpSpPr>
      <p:grpSpPr>
        <a:xfrm>
          <a:off x="0" y="0"/>
          <a:ext cx="0" cy="0"/>
          <a:chOff x="0" y="0"/>
          <a:chExt cx="0" cy="0"/>
        </a:xfrm>
      </p:grpSpPr>
      <p:sp>
        <p:nvSpPr>
          <p:cNvPr id="26" name="Google Shape;26;p13"/>
          <p:cNvSpPr/>
          <p:nvPr/>
        </p:nvSpPr>
        <p:spPr>
          <a:xfrm>
            <a:off x="761153" y="6054090"/>
            <a:ext cx="315807" cy="316230"/>
          </a:xfrm>
          <a:prstGeom prst="ellipse">
            <a:avLst/>
          </a:prstGeom>
          <a:solidFill>
            <a:srgbClr val="75BD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13"/>
          <p:cNvSpPr txBox="1">
            <a:spLocks noGrp="1"/>
          </p:cNvSpPr>
          <p:nvPr>
            <p:ph type="sldNum" idx="12"/>
          </p:nvPr>
        </p:nvSpPr>
        <p:spPr>
          <a:xfrm>
            <a:off x="501651" y="6053138"/>
            <a:ext cx="850900" cy="23495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FR"/>
              <a:t>‹N°›</a:t>
            </a:fld>
            <a:endParaRPr/>
          </a:p>
        </p:txBody>
      </p:sp>
      <p:pic>
        <p:nvPicPr>
          <p:cNvPr id="28" name="Google Shape;28;p13"/>
          <p:cNvPicPr preferRelativeResize="0"/>
          <p:nvPr/>
        </p:nvPicPr>
        <p:blipFill rotWithShape="1">
          <a:blip r:embed="rId2">
            <a:alphaModFix/>
          </a:blip>
          <a:srcRect/>
          <a:stretch/>
        </p:blipFill>
        <p:spPr>
          <a:xfrm>
            <a:off x="185579" y="222250"/>
            <a:ext cx="1895918" cy="7585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RB_Titre-nophoto">
  <p:cSld name="FRB_Titre-nophoto">
    <p:spTree>
      <p:nvGrpSpPr>
        <p:cNvPr id="1" name="Shape 29"/>
        <p:cNvGrpSpPr/>
        <p:nvPr/>
      </p:nvGrpSpPr>
      <p:grpSpPr>
        <a:xfrm>
          <a:off x="0" y="0"/>
          <a:ext cx="0" cy="0"/>
          <a:chOff x="0" y="0"/>
          <a:chExt cx="0" cy="0"/>
        </a:xfrm>
      </p:grpSpPr>
      <p:sp>
        <p:nvSpPr>
          <p:cNvPr id="30" name="Google Shape;30;p8"/>
          <p:cNvSpPr txBox="1">
            <a:spLocks noGrp="1"/>
          </p:cNvSpPr>
          <p:nvPr>
            <p:ph type="body" idx="1"/>
          </p:nvPr>
        </p:nvSpPr>
        <p:spPr>
          <a:xfrm>
            <a:off x="1799167" y="1806709"/>
            <a:ext cx="9489017" cy="489902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400"/>
              </a:spcBef>
              <a:spcAft>
                <a:spcPts val="0"/>
              </a:spcAft>
              <a:buClr>
                <a:schemeClr val="dk1"/>
              </a:buClr>
              <a:buSzPts val="2000"/>
              <a:buNone/>
              <a:defRPr sz="2000">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228600" algn="l">
              <a:lnSpc>
                <a:spcPct val="100000"/>
              </a:lnSpc>
              <a:spcBef>
                <a:spcPts val="280"/>
              </a:spcBef>
              <a:spcAft>
                <a:spcPts val="0"/>
              </a:spcAft>
              <a:buClr>
                <a:schemeClr val="dk1"/>
              </a:buClr>
              <a:buSzPts val="14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31" name="Google Shape;31;p8"/>
          <p:cNvPicPr preferRelativeResize="0"/>
          <p:nvPr/>
        </p:nvPicPr>
        <p:blipFill rotWithShape="1">
          <a:blip r:embed="rId2">
            <a:alphaModFix/>
          </a:blip>
          <a:srcRect/>
          <a:stretch/>
        </p:blipFill>
        <p:spPr>
          <a:xfrm>
            <a:off x="429418" y="470809"/>
            <a:ext cx="3281363" cy="13128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RB_Graphes">
  <p:cSld name="FRB_Graphes">
    <p:spTree>
      <p:nvGrpSpPr>
        <p:cNvPr id="1" name="Shape 32"/>
        <p:cNvGrpSpPr/>
        <p:nvPr/>
      </p:nvGrpSpPr>
      <p:grpSpPr>
        <a:xfrm>
          <a:off x="0" y="0"/>
          <a:ext cx="0" cy="0"/>
          <a:chOff x="0" y="0"/>
          <a:chExt cx="0" cy="0"/>
        </a:xfrm>
      </p:grpSpPr>
      <p:sp>
        <p:nvSpPr>
          <p:cNvPr id="33" name="Google Shape;33;p10"/>
          <p:cNvSpPr/>
          <p:nvPr/>
        </p:nvSpPr>
        <p:spPr>
          <a:xfrm>
            <a:off x="761153" y="6054090"/>
            <a:ext cx="315807" cy="316230"/>
          </a:xfrm>
          <a:prstGeom prst="ellipse">
            <a:avLst/>
          </a:prstGeom>
          <a:solidFill>
            <a:srgbClr val="75BD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10"/>
          <p:cNvSpPr/>
          <p:nvPr/>
        </p:nvSpPr>
        <p:spPr>
          <a:xfrm>
            <a:off x="4910667" y="1069975"/>
            <a:ext cx="3115733" cy="338138"/>
          </a:xfrm>
          <a:prstGeom prst="roundRect">
            <a:avLst>
              <a:gd name="adj" fmla="val 50000"/>
            </a:avLst>
          </a:prstGeom>
          <a:gradFill>
            <a:gsLst>
              <a:gs pos="0">
                <a:srgbClr val="58906A"/>
              </a:gs>
              <a:gs pos="100000">
                <a:srgbClr val="85AC4A"/>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 name="Google Shape;35;p10"/>
          <p:cNvSpPr txBox="1">
            <a:spLocks noGrp="1"/>
          </p:cNvSpPr>
          <p:nvPr>
            <p:ph type="body" idx="1"/>
          </p:nvPr>
        </p:nvSpPr>
        <p:spPr>
          <a:xfrm>
            <a:off x="1778000" y="1600204"/>
            <a:ext cx="9804400" cy="4525963"/>
          </a:xfrm>
          <a:prstGeom prst="rect">
            <a:avLst/>
          </a:prstGeom>
          <a:noFill/>
          <a:ln>
            <a:noFill/>
          </a:ln>
        </p:spPr>
        <p:txBody>
          <a:bodyPr spcFirstLastPara="1" wrap="square" lIns="91425" tIns="45700" rIns="91425" bIns="45700" anchor="t" anchorCtr="0">
            <a:noAutofit/>
          </a:bodyPr>
          <a:lstStyle>
            <a:lvl1pPr marL="457200" lvl="0" indent="-355600" algn="l">
              <a:lnSpc>
                <a:spcPct val="100000"/>
              </a:lnSpc>
              <a:spcBef>
                <a:spcPts val="400"/>
              </a:spcBef>
              <a:spcAft>
                <a:spcPts val="0"/>
              </a:spcAft>
              <a:buClr>
                <a:schemeClr val="dk1"/>
              </a:buClr>
              <a:buSzPts val="2000"/>
              <a:buFont typeface="Arial"/>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10"/>
          <p:cNvSpPr txBox="1">
            <a:spLocks noGrp="1"/>
          </p:cNvSpPr>
          <p:nvPr>
            <p:ph type="body" idx="2"/>
          </p:nvPr>
        </p:nvSpPr>
        <p:spPr>
          <a:xfrm>
            <a:off x="275016" y="1600204"/>
            <a:ext cx="1323491" cy="4525963"/>
          </a:xfrm>
          <a:prstGeom prst="rect">
            <a:avLst/>
          </a:prstGeom>
          <a:noFill/>
          <a:ln>
            <a:noFill/>
          </a:ln>
        </p:spPr>
        <p:txBody>
          <a:bodyPr spcFirstLastPara="1" wrap="square" lIns="91425" tIns="45700" rIns="91425" bIns="45700" anchor="ctr" anchorCtr="0">
            <a:noAutofit/>
          </a:bodyPr>
          <a:lstStyle>
            <a:lvl1pPr marL="457200" lvl="0" indent="-228600" algn="r">
              <a:lnSpc>
                <a:spcPct val="80000"/>
              </a:lnSpc>
              <a:spcBef>
                <a:spcPts val="180"/>
              </a:spcBef>
              <a:spcAft>
                <a:spcPts val="0"/>
              </a:spcAft>
              <a:buClr>
                <a:srgbClr val="6F6F6F"/>
              </a:buClr>
              <a:buSzPts val="900"/>
              <a:buNone/>
              <a:defRPr sz="900">
                <a:solidFill>
                  <a:srgbClr val="6F6F6F"/>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7" name="Google Shape;37;p10"/>
          <p:cNvSpPr txBox="1">
            <a:spLocks noGrp="1"/>
          </p:cNvSpPr>
          <p:nvPr>
            <p:ph type="title"/>
          </p:nvPr>
        </p:nvSpPr>
        <p:spPr>
          <a:xfrm>
            <a:off x="2296160" y="221517"/>
            <a:ext cx="9325034" cy="65669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910667" y="1087443"/>
            <a:ext cx="3115733" cy="32067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400"/>
              </a:spcBef>
              <a:spcAft>
                <a:spcPts val="0"/>
              </a:spcAft>
              <a:buClr>
                <a:schemeClr val="lt1"/>
              </a:buClr>
              <a:buSzPts val="2000"/>
              <a:buNone/>
              <a:defRPr sz="2000">
                <a:solidFill>
                  <a:schemeClr val="lt1"/>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9" name="Google Shape;39;p10"/>
          <p:cNvSpPr txBox="1">
            <a:spLocks noGrp="1"/>
          </p:cNvSpPr>
          <p:nvPr>
            <p:ph type="sldNum" idx="12"/>
          </p:nvPr>
        </p:nvSpPr>
        <p:spPr>
          <a:xfrm>
            <a:off x="501651" y="6053138"/>
            <a:ext cx="850900" cy="23495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FR"/>
              <a:t>‹N°›</a:t>
            </a:fld>
            <a:endParaRPr/>
          </a:p>
        </p:txBody>
      </p:sp>
      <p:pic>
        <p:nvPicPr>
          <p:cNvPr id="40" name="Google Shape;40;p10"/>
          <p:cNvPicPr preferRelativeResize="0"/>
          <p:nvPr/>
        </p:nvPicPr>
        <p:blipFill rotWithShape="1">
          <a:blip r:embed="rId2">
            <a:alphaModFix/>
          </a:blip>
          <a:srcRect/>
          <a:stretch/>
        </p:blipFill>
        <p:spPr>
          <a:xfrm>
            <a:off x="185579" y="222250"/>
            <a:ext cx="1895918" cy="758551"/>
          </a:xfrm>
          <a:prstGeom prst="rect">
            <a:avLst/>
          </a:prstGeom>
          <a:noFill/>
          <a:ln>
            <a:noFill/>
          </a:ln>
        </p:spPr>
      </p:pic>
      <p:sp>
        <p:nvSpPr>
          <p:cNvPr id="41" name="Google Shape;41;p10"/>
          <p:cNvSpPr/>
          <p:nvPr/>
        </p:nvSpPr>
        <p:spPr>
          <a:xfrm>
            <a:off x="2296160" y="980800"/>
            <a:ext cx="9286244" cy="106639"/>
          </a:xfrm>
          <a:prstGeom prst="roundRect">
            <a:avLst>
              <a:gd name="adj" fmla="val 50000"/>
            </a:avLst>
          </a:prstGeom>
          <a:gradFill>
            <a:gsLst>
              <a:gs pos="0">
                <a:srgbClr val="28728A"/>
              </a:gs>
              <a:gs pos="100000">
                <a:srgbClr val="BBCE2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RB_Colonnes1">
  <p:cSld name="FRB_Colonnes1">
    <p:spTree>
      <p:nvGrpSpPr>
        <p:cNvPr id="1" name="Shape 42"/>
        <p:cNvGrpSpPr/>
        <p:nvPr/>
      </p:nvGrpSpPr>
      <p:grpSpPr>
        <a:xfrm>
          <a:off x="0" y="0"/>
          <a:ext cx="0" cy="0"/>
          <a:chOff x="0" y="0"/>
          <a:chExt cx="0" cy="0"/>
        </a:xfrm>
      </p:grpSpPr>
      <p:sp>
        <p:nvSpPr>
          <p:cNvPr id="43" name="Google Shape;43;p11"/>
          <p:cNvSpPr/>
          <p:nvPr/>
        </p:nvSpPr>
        <p:spPr>
          <a:xfrm>
            <a:off x="761153" y="6054090"/>
            <a:ext cx="315807" cy="316230"/>
          </a:xfrm>
          <a:prstGeom prst="ellipse">
            <a:avLst/>
          </a:prstGeom>
          <a:solidFill>
            <a:srgbClr val="75BD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 name="Google Shape;44;p11"/>
          <p:cNvSpPr/>
          <p:nvPr/>
        </p:nvSpPr>
        <p:spPr>
          <a:xfrm>
            <a:off x="1896536" y="1335093"/>
            <a:ext cx="3115733" cy="338137"/>
          </a:xfrm>
          <a:prstGeom prst="roundRect">
            <a:avLst>
              <a:gd name="adj" fmla="val 50000"/>
            </a:avLst>
          </a:prstGeom>
          <a:solidFill>
            <a:srgbClr val="2F2F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5" name="Google Shape;45;p11"/>
          <p:cNvSpPr txBox="1">
            <a:spLocks noGrp="1"/>
          </p:cNvSpPr>
          <p:nvPr>
            <p:ph type="body" idx="1"/>
          </p:nvPr>
        </p:nvSpPr>
        <p:spPr>
          <a:xfrm>
            <a:off x="1817491" y="1998983"/>
            <a:ext cx="4619413" cy="3728403"/>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0"/>
              </a:spcBef>
              <a:spcAft>
                <a:spcPts val="0"/>
              </a:spcAft>
              <a:buClr>
                <a:schemeClr val="dk1"/>
              </a:buClr>
              <a:buSzPts val="1200"/>
              <a:buFont typeface="Arial"/>
              <a:buChar char="•"/>
              <a:defRPr sz="1200" b="0" i="0">
                <a:latin typeface="Calibri"/>
                <a:ea typeface="Calibri"/>
                <a:cs typeface="Calibri"/>
                <a:sym typeface="Calibri"/>
              </a:defRPr>
            </a:lvl1pPr>
            <a:lvl2pPr marL="914400" lvl="1" indent="-304800" algn="l">
              <a:lnSpc>
                <a:spcPct val="100000"/>
              </a:lnSpc>
              <a:spcBef>
                <a:spcPts val="240"/>
              </a:spcBef>
              <a:spcAft>
                <a:spcPts val="0"/>
              </a:spcAft>
              <a:buClr>
                <a:schemeClr val="dk1"/>
              </a:buClr>
              <a:buSzPts val="1200"/>
              <a:buChar char="–"/>
              <a:defRPr sz="1200">
                <a:latin typeface="Calibri"/>
                <a:ea typeface="Calibri"/>
                <a:cs typeface="Calibri"/>
                <a:sym typeface="Calibri"/>
              </a:defRPr>
            </a:lvl2pPr>
            <a:lvl3pPr marL="1371600" lvl="2" indent="-298450" algn="l">
              <a:lnSpc>
                <a:spcPct val="100000"/>
              </a:lnSpc>
              <a:spcBef>
                <a:spcPts val="220"/>
              </a:spcBef>
              <a:spcAft>
                <a:spcPts val="0"/>
              </a:spcAft>
              <a:buClr>
                <a:schemeClr val="dk1"/>
              </a:buClr>
              <a:buSzPts val="1100"/>
              <a:buChar char="•"/>
              <a:defRPr sz="1100">
                <a:latin typeface="Calibri"/>
                <a:ea typeface="Calibri"/>
                <a:cs typeface="Calibri"/>
                <a:sym typeface="Calibri"/>
              </a:defRPr>
            </a:lvl3pPr>
            <a:lvl4pPr marL="1828800" lvl="3" indent="-295275" algn="l">
              <a:lnSpc>
                <a:spcPct val="100000"/>
              </a:lnSpc>
              <a:spcBef>
                <a:spcPts val="210"/>
              </a:spcBef>
              <a:spcAft>
                <a:spcPts val="0"/>
              </a:spcAft>
              <a:buClr>
                <a:schemeClr val="dk1"/>
              </a:buClr>
              <a:buSzPts val="1050"/>
              <a:buChar char="–"/>
              <a:defRPr sz="1050">
                <a:latin typeface="Calibri"/>
                <a:ea typeface="Calibri"/>
                <a:cs typeface="Calibri"/>
                <a:sym typeface="Calibri"/>
              </a:defRPr>
            </a:lvl4pPr>
            <a:lvl5pPr marL="2286000" lvl="4" indent="-295275" algn="l">
              <a:lnSpc>
                <a:spcPct val="100000"/>
              </a:lnSpc>
              <a:spcBef>
                <a:spcPts val="210"/>
              </a:spcBef>
              <a:spcAft>
                <a:spcPts val="0"/>
              </a:spcAft>
              <a:buClr>
                <a:schemeClr val="dk1"/>
              </a:buClr>
              <a:buSzPts val="1050"/>
              <a:buChar char="»"/>
              <a:defRPr sz="1050">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 name="Google Shape;46;p11"/>
          <p:cNvSpPr txBox="1">
            <a:spLocks noGrp="1"/>
          </p:cNvSpPr>
          <p:nvPr>
            <p:ph type="body" idx="2"/>
          </p:nvPr>
        </p:nvSpPr>
        <p:spPr>
          <a:xfrm>
            <a:off x="6962991" y="1998982"/>
            <a:ext cx="4619413" cy="3728403"/>
          </a:xfrm>
          <a:prstGeom prst="rect">
            <a:avLst/>
          </a:prstGeom>
          <a:noFill/>
          <a:ln>
            <a:noFill/>
          </a:ln>
        </p:spPr>
        <p:txBody>
          <a:bodyPr spcFirstLastPara="1" wrap="square" lIns="91425" tIns="45700" rIns="91425" bIns="45700" anchor="t" anchorCtr="0">
            <a:normAutofit/>
          </a:bodyPr>
          <a:lstStyle>
            <a:lvl1pPr marL="457200" lvl="0" indent="-304800" algn="l">
              <a:lnSpc>
                <a:spcPct val="100000"/>
              </a:lnSpc>
              <a:spcBef>
                <a:spcPts val="0"/>
              </a:spcBef>
              <a:spcAft>
                <a:spcPts val="0"/>
              </a:spcAft>
              <a:buClr>
                <a:schemeClr val="dk1"/>
              </a:buClr>
              <a:buSzPts val="1200"/>
              <a:buFont typeface="Arial"/>
              <a:buChar char="•"/>
              <a:defRPr sz="1200" b="0" i="0">
                <a:latin typeface="Calibri"/>
                <a:ea typeface="Calibri"/>
                <a:cs typeface="Calibri"/>
                <a:sym typeface="Calibri"/>
              </a:defRPr>
            </a:lvl1pPr>
            <a:lvl2pPr marL="914400" lvl="1" indent="-304800" algn="l">
              <a:lnSpc>
                <a:spcPct val="100000"/>
              </a:lnSpc>
              <a:spcBef>
                <a:spcPts val="240"/>
              </a:spcBef>
              <a:spcAft>
                <a:spcPts val="0"/>
              </a:spcAft>
              <a:buClr>
                <a:schemeClr val="dk1"/>
              </a:buClr>
              <a:buSzPts val="1200"/>
              <a:buChar char="–"/>
              <a:defRPr sz="1200">
                <a:latin typeface="Calibri"/>
                <a:ea typeface="Calibri"/>
                <a:cs typeface="Calibri"/>
                <a:sym typeface="Calibri"/>
              </a:defRPr>
            </a:lvl2pPr>
            <a:lvl3pPr marL="1371600" lvl="2" indent="-298450" algn="l">
              <a:lnSpc>
                <a:spcPct val="100000"/>
              </a:lnSpc>
              <a:spcBef>
                <a:spcPts val="220"/>
              </a:spcBef>
              <a:spcAft>
                <a:spcPts val="0"/>
              </a:spcAft>
              <a:buClr>
                <a:schemeClr val="dk1"/>
              </a:buClr>
              <a:buSzPts val="1100"/>
              <a:buChar char="•"/>
              <a:defRPr sz="1100">
                <a:latin typeface="Calibri"/>
                <a:ea typeface="Calibri"/>
                <a:cs typeface="Calibri"/>
                <a:sym typeface="Calibri"/>
              </a:defRPr>
            </a:lvl3pPr>
            <a:lvl4pPr marL="1828800" lvl="3" indent="-295275" algn="l">
              <a:lnSpc>
                <a:spcPct val="100000"/>
              </a:lnSpc>
              <a:spcBef>
                <a:spcPts val="210"/>
              </a:spcBef>
              <a:spcAft>
                <a:spcPts val="0"/>
              </a:spcAft>
              <a:buClr>
                <a:schemeClr val="dk1"/>
              </a:buClr>
              <a:buSzPts val="1050"/>
              <a:buChar char="–"/>
              <a:defRPr sz="1050">
                <a:latin typeface="Calibri"/>
                <a:ea typeface="Calibri"/>
                <a:cs typeface="Calibri"/>
                <a:sym typeface="Calibri"/>
              </a:defRPr>
            </a:lvl4pPr>
            <a:lvl5pPr marL="2286000" lvl="4" indent="-295275" algn="l">
              <a:lnSpc>
                <a:spcPct val="100000"/>
              </a:lnSpc>
              <a:spcBef>
                <a:spcPts val="210"/>
              </a:spcBef>
              <a:spcAft>
                <a:spcPts val="0"/>
              </a:spcAft>
              <a:buClr>
                <a:schemeClr val="dk1"/>
              </a:buClr>
              <a:buSzPts val="1050"/>
              <a:buChar char="»"/>
              <a:defRPr sz="1050">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 name="Google Shape;47;p11"/>
          <p:cNvSpPr txBox="1">
            <a:spLocks noGrp="1"/>
          </p:cNvSpPr>
          <p:nvPr>
            <p:ph type="body" idx="3"/>
          </p:nvPr>
        </p:nvSpPr>
        <p:spPr>
          <a:xfrm>
            <a:off x="230956" y="1335093"/>
            <a:ext cx="1323491" cy="4525963"/>
          </a:xfrm>
          <a:prstGeom prst="rect">
            <a:avLst/>
          </a:prstGeom>
          <a:noFill/>
          <a:ln>
            <a:noFill/>
          </a:ln>
        </p:spPr>
        <p:txBody>
          <a:bodyPr spcFirstLastPara="1" wrap="square" lIns="91425" tIns="45700" rIns="91425" bIns="45700" anchor="ctr" anchorCtr="0">
            <a:noAutofit/>
          </a:bodyPr>
          <a:lstStyle>
            <a:lvl1pPr marL="457200" lvl="0" indent="-228600" algn="r">
              <a:lnSpc>
                <a:spcPct val="80000"/>
              </a:lnSpc>
              <a:spcBef>
                <a:spcPts val="180"/>
              </a:spcBef>
              <a:spcAft>
                <a:spcPts val="0"/>
              </a:spcAft>
              <a:buClr>
                <a:srgbClr val="6F6F6F"/>
              </a:buClr>
              <a:buSzPts val="900"/>
              <a:buNone/>
              <a:defRPr sz="900">
                <a:solidFill>
                  <a:srgbClr val="6F6F6F"/>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8" name="Google Shape;48;p11"/>
          <p:cNvSpPr txBox="1">
            <a:spLocks noGrp="1"/>
          </p:cNvSpPr>
          <p:nvPr>
            <p:ph type="title"/>
          </p:nvPr>
        </p:nvSpPr>
        <p:spPr>
          <a:xfrm>
            <a:off x="2296160" y="221517"/>
            <a:ext cx="9325034" cy="65669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1"/>
          <p:cNvSpPr txBox="1">
            <a:spLocks noGrp="1"/>
          </p:cNvSpPr>
          <p:nvPr>
            <p:ph type="body" idx="4"/>
          </p:nvPr>
        </p:nvSpPr>
        <p:spPr>
          <a:xfrm>
            <a:off x="1817491" y="1342871"/>
            <a:ext cx="3115732" cy="3288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80"/>
              </a:spcBef>
              <a:spcAft>
                <a:spcPts val="0"/>
              </a:spcAft>
              <a:buClr>
                <a:schemeClr val="lt1"/>
              </a:buClr>
              <a:buSzPts val="1400"/>
              <a:buNone/>
              <a:defRPr sz="1400" b="0" i="0">
                <a:solidFill>
                  <a:schemeClr val="lt1"/>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0" name="Google Shape;50;p11"/>
          <p:cNvSpPr txBox="1">
            <a:spLocks noGrp="1"/>
          </p:cNvSpPr>
          <p:nvPr>
            <p:ph type="sldNum" idx="12"/>
          </p:nvPr>
        </p:nvSpPr>
        <p:spPr>
          <a:xfrm>
            <a:off x="501651" y="6053138"/>
            <a:ext cx="850900" cy="23495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FR"/>
              <a:t>‹N°›</a:t>
            </a:fld>
            <a:endParaRPr/>
          </a:p>
        </p:txBody>
      </p:sp>
      <p:pic>
        <p:nvPicPr>
          <p:cNvPr id="51" name="Google Shape;51;p11"/>
          <p:cNvPicPr preferRelativeResize="0"/>
          <p:nvPr/>
        </p:nvPicPr>
        <p:blipFill rotWithShape="1">
          <a:blip r:embed="rId2">
            <a:alphaModFix/>
          </a:blip>
          <a:srcRect/>
          <a:stretch/>
        </p:blipFill>
        <p:spPr>
          <a:xfrm>
            <a:off x="185579" y="222250"/>
            <a:ext cx="1895918" cy="758551"/>
          </a:xfrm>
          <a:prstGeom prst="rect">
            <a:avLst/>
          </a:prstGeom>
          <a:noFill/>
          <a:ln>
            <a:noFill/>
          </a:ln>
        </p:spPr>
      </p:pic>
      <p:sp>
        <p:nvSpPr>
          <p:cNvPr id="52" name="Google Shape;52;p11"/>
          <p:cNvSpPr/>
          <p:nvPr/>
        </p:nvSpPr>
        <p:spPr>
          <a:xfrm>
            <a:off x="2296160" y="980800"/>
            <a:ext cx="9286244" cy="106639"/>
          </a:xfrm>
          <a:prstGeom prst="roundRect">
            <a:avLst>
              <a:gd name="adj" fmla="val 50000"/>
            </a:avLst>
          </a:prstGeom>
          <a:gradFill>
            <a:gsLst>
              <a:gs pos="0">
                <a:srgbClr val="28728A"/>
              </a:gs>
              <a:gs pos="100000">
                <a:srgbClr val="BBCE2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RB_Colonnes2">
  <p:cSld name="FRB_Colonnes2">
    <p:spTree>
      <p:nvGrpSpPr>
        <p:cNvPr id="1" name="Shape 53"/>
        <p:cNvGrpSpPr/>
        <p:nvPr/>
      </p:nvGrpSpPr>
      <p:grpSpPr>
        <a:xfrm>
          <a:off x="0" y="0"/>
          <a:ext cx="0" cy="0"/>
          <a:chOff x="0" y="0"/>
          <a:chExt cx="0" cy="0"/>
        </a:xfrm>
      </p:grpSpPr>
      <p:sp>
        <p:nvSpPr>
          <p:cNvPr id="54" name="Google Shape;54;p12"/>
          <p:cNvSpPr/>
          <p:nvPr/>
        </p:nvSpPr>
        <p:spPr>
          <a:xfrm>
            <a:off x="761153" y="6054090"/>
            <a:ext cx="315807" cy="316230"/>
          </a:xfrm>
          <a:prstGeom prst="ellipse">
            <a:avLst/>
          </a:prstGeom>
          <a:solidFill>
            <a:srgbClr val="75BD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 name="Google Shape;55;p12"/>
          <p:cNvSpPr/>
          <p:nvPr/>
        </p:nvSpPr>
        <p:spPr>
          <a:xfrm>
            <a:off x="1896536" y="1335093"/>
            <a:ext cx="3115733" cy="338137"/>
          </a:xfrm>
          <a:prstGeom prst="roundRect">
            <a:avLst>
              <a:gd name="adj" fmla="val 50000"/>
            </a:avLst>
          </a:prstGeom>
          <a:solidFill>
            <a:srgbClr val="2F2F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56" name="Google Shape;56;p12"/>
          <p:cNvCxnSpPr/>
          <p:nvPr/>
        </p:nvCxnSpPr>
        <p:spPr>
          <a:xfrm>
            <a:off x="2044700" y="2227263"/>
            <a:ext cx="4470400" cy="0"/>
          </a:xfrm>
          <a:prstGeom prst="straightConnector1">
            <a:avLst/>
          </a:prstGeom>
          <a:noFill/>
          <a:ln w="9525" cap="flat" cmpd="sng">
            <a:solidFill>
              <a:srgbClr val="020000"/>
            </a:solidFill>
            <a:prstDash val="solid"/>
            <a:round/>
            <a:headEnd type="none" w="sm" len="sm"/>
            <a:tailEnd type="none" w="sm" len="sm"/>
          </a:ln>
        </p:spPr>
      </p:cxnSp>
      <p:cxnSp>
        <p:nvCxnSpPr>
          <p:cNvPr id="57" name="Google Shape;57;p12"/>
          <p:cNvCxnSpPr/>
          <p:nvPr/>
        </p:nvCxnSpPr>
        <p:spPr>
          <a:xfrm>
            <a:off x="7112000" y="2227263"/>
            <a:ext cx="4470400" cy="0"/>
          </a:xfrm>
          <a:prstGeom prst="straightConnector1">
            <a:avLst/>
          </a:prstGeom>
          <a:noFill/>
          <a:ln w="9525" cap="flat" cmpd="sng">
            <a:solidFill>
              <a:srgbClr val="020000"/>
            </a:solidFill>
            <a:prstDash val="solid"/>
            <a:round/>
            <a:headEnd type="none" w="sm" len="sm"/>
            <a:tailEnd type="none" w="sm" len="sm"/>
          </a:ln>
        </p:spPr>
      </p:cxnSp>
      <p:sp>
        <p:nvSpPr>
          <p:cNvPr id="58" name="Google Shape;58;p12"/>
          <p:cNvSpPr txBox="1">
            <a:spLocks noGrp="1"/>
          </p:cNvSpPr>
          <p:nvPr>
            <p:ph type="body" idx="1"/>
          </p:nvPr>
        </p:nvSpPr>
        <p:spPr>
          <a:xfrm>
            <a:off x="1896533" y="2397765"/>
            <a:ext cx="4619413" cy="372840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0"/>
              </a:spcBef>
              <a:spcAft>
                <a:spcPts val="0"/>
              </a:spcAft>
              <a:buClr>
                <a:srgbClr val="6F6F6F"/>
              </a:buClr>
              <a:buSzPts val="1200"/>
              <a:buFont typeface="Arial"/>
              <a:buNone/>
              <a:defRPr sz="1200" b="0" i="0">
                <a:solidFill>
                  <a:srgbClr val="6F6F6F"/>
                </a:solidFill>
                <a:latin typeface="Calibri"/>
                <a:ea typeface="Calibri"/>
                <a:cs typeface="Calibri"/>
                <a:sym typeface="Calibri"/>
              </a:defRPr>
            </a:lvl1pPr>
            <a:lvl2pPr marL="914400" lvl="1" indent="-304800" algn="l">
              <a:lnSpc>
                <a:spcPct val="100000"/>
              </a:lnSpc>
              <a:spcBef>
                <a:spcPts val="240"/>
              </a:spcBef>
              <a:spcAft>
                <a:spcPts val="0"/>
              </a:spcAft>
              <a:buClr>
                <a:schemeClr val="dk1"/>
              </a:buClr>
              <a:buSzPts val="1200"/>
              <a:buChar char="–"/>
              <a:defRPr sz="1200"/>
            </a:lvl2pPr>
            <a:lvl3pPr marL="1371600" lvl="2" indent="-298450" algn="l">
              <a:lnSpc>
                <a:spcPct val="100000"/>
              </a:lnSpc>
              <a:spcBef>
                <a:spcPts val="220"/>
              </a:spcBef>
              <a:spcAft>
                <a:spcPts val="0"/>
              </a:spcAft>
              <a:buClr>
                <a:schemeClr val="dk1"/>
              </a:buClr>
              <a:buSzPts val="1100"/>
              <a:buChar char="•"/>
              <a:defRPr sz="1100"/>
            </a:lvl3pPr>
            <a:lvl4pPr marL="1828800" lvl="3" indent="-295275" algn="l">
              <a:lnSpc>
                <a:spcPct val="100000"/>
              </a:lnSpc>
              <a:spcBef>
                <a:spcPts val="21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9" name="Google Shape;59;p12"/>
          <p:cNvSpPr txBox="1">
            <a:spLocks noGrp="1"/>
          </p:cNvSpPr>
          <p:nvPr>
            <p:ph type="body" idx="2"/>
          </p:nvPr>
        </p:nvSpPr>
        <p:spPr>
          <a:xfrm>
            <a:off x="6962988" y="2397765"/>
            <a:ext cx="4619413" cy="372840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0"/>
              </a:spcBef>
              <a:spcAft>
                <a:spcPts val="0"/>
              </a:spcAft>
              <a:buClr>
                <a:srgbClr val="6F6F6F"/>
              </a:buClr>
              <a:buSzPts val="1200"/>
              <a:buFont typeface="Arial"/>
              <a:buNone/>
              <a:defRPr sz="1200" b="0" i="0">
                <a:solidFill>
                  <a:srgbClr val="6F6F6F"/>
                </a:solidFill>
                <a:latin typeface="Calibri"/>
                <a:ea typeface="Calibri"/>
                <a:cs typeface="Calibri"/>
                <a:sym typeface="Calibri"/>
              </a:defRPr>
            </a:lvl1pPr>
            <a:lvl2pPr marL="914400" lvl="1" indent="-304800" algn="l">
              <a:lnSpc>
                <a:spcPct val="100000"/>
              </a:lnSpc>
              <a:spcBef>
                <a:spcPts val="240"/>
              </a:spcBef>
              <a:spcAft>
                <a:spcPts val="0"/>
              </a:spcAft>
              <a:buClr>
                <a:schemeClr val="dk1"/>
              </a:buClr>
              <a:buSzPts val="1200"/>
              <a:buChar char="–"/>
              <a:defRPr sz="1200"/>
            </a:lvl2pPr>
            <a:lvl3pPr marL="1371600" lvl="2" indent="-298450" algn="l">
              <a:lnSpc>
                <a:spcPct val="100000"/>
              </a:lnSpc>
              <a:spcBef>
                <a:spcPts val="220"/>
              </a:spcBef>
              <a:spcAft>
                <a:spcPts val="0"/>
              </a:spcAft>
              <a:buClr>
                <a:schemeClr val="dk1"/>
              </a:buClr>
              <a:buSzPts val="1100"/>
              <a:buChar char="•"/>
              <a:defRPr sz="1100"/>
            </a:lvl3pPr>
            <a:lvl4pPr marL="1828800" lvl="3" indent="-295275" algn="l">
              <a:lnSpc>
                <a:spcPct val="100000"/>
              </a:lnSpc>
              <a:spcBef>
                <a:spcPts val="21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0" name="Google Shape;60;p12"/>
          <p:cNvSpPr txBox="1">
            <a:spLocks noGrp="1"/>
          </p:cNvSpPr>
          <p:nvPr>
            <p:ph type="body" idx="3"/>
          </p:nvPr>
        </p:nvSpPr>
        <p:spPr>
          <a:xfrm>
            <a:off x="301051" y="1344189"/>
            <a:ext cx="1323491" cy="4525963"/>
          </a:xfrm>
          <a:prstGeom prst="rect">
            <a:avLst/>
          </a:prstGeom>
          <a:noFill/>
          <a:ln>
            <a:noFill/>
          </a:ln>
        </p:spPr>
        <p:txBody>
          <a:bodyPr spcFirstLastPara="1" wrap="square" lIns="91425" tIns="45700" rIns="91425" bIns="45700" anchor="ctr" anchorCtr="0">
            <a:noAutofit/>
          </a:bodyPr>
          <a:lstStyle>
            <a:lvl1pPr marL="457200" lvl="0" indent="-228600" algn="r">
              <a:lnSpc>
                <a:spcPct val="80000"/>
              </a:lnSpc>
              <a:spcBef>
                <a:spcPts val="180"/>
              </a:spcBef>
              <a:spcAft>
                <a:spcPts val="0"/>
              </a:spcAft>
              <a:buClr>
                <a:srgbClr val="6F6F6F"/>
              </a:buClr>
              <a:buSzPts val="900"/>
              <a:buNone/>
              <a:defRPr sz="900">
                <a:solidFill>
                  <a:srgbClr val="6F6F6F"/>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1" name="Google Shape;61;p12"/>
          <p:cNvSpPr txBox="1">
            <a:spLocks noGrp="1"/>
          </p:cNvSpPr>
          <p:nvPr>
            <p:ph type="body" idx="4"/>
          </p:nvPr>
        </p:nvSpPr>
        <p:spPr>
          <a:xfrm>
            <a:off x="1896533" y="1920244"/>
            <a:ext cx="4619413" cy="307777"/>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0"/>
              </a:spcBef>
              <a:spcAft>
                <a:spcPts val="0"/>
              </a:spcAft>
              <a:buClr>
                <a:srgbClr val="020000"/>
              </a:buClr>
              <a:buSzPts val="1200"/>
              <a:buFont typeface="Arial"/>
              <a:buNone/>
              <a:defRPr sz="1200">
                <a:solidFill>
                  <a:srgbClr val="020000"/>
                </a:solidFill>
                <a:latin typeface="Calibri"/>
                <a:ea typeface="Calibri"/>
                <a:cs typeface="Calibri"/>
                <a:sym typeface="Calibri"/>
              </a:defRPr>
            </a:lvl1pPr>
            <a:lvl2pPr marL="914400" lvl="1" indent="-304800" algn="l">
              <a:lnSpc>
                <a:spcPct val="100000"/>
              </a:lnSpc>
              <a:spcBef>
                <a:spcPts val="240"/>
              </a:spcBef>
              <a:spcAft>
                <a:spcPts val="0"/>
              </a:spcAft>
              <a:buClr>
                <a:schemeClr val="dk1"/>
              </a:buClr>
              <a:buSzPts val="1200"/>
              <a:buChar char="–"/>
              <a:defRPr sz="1200"/>
            </a:lvl2pPr>
            <a:lvl3pPr marL="1371600" lvl="2" indent="-298450" algn="l">
              <a:lnSpc>
                <a:spcPct val="100000"/>
              </a:lnSpc>
              <a:spcBef>
                <a:spcPts val="220"/>
              </a:spcBef>
              <a:spcAft>
                <a:spcPts val="0"/>
              </a:spcAft>
              <a:buClr>
                <a:schemeClr val="dk1"/>
              </a:buClr>
              <a:buSzPts val="1100"/>
              <a:buChar char="•"/>
              <a:defRPr sz="1100"/>
            </a:lvl3pPr>
            <a:lvl4pPr marL="1828800" lvl="3" indent="-295275" algn="l">
              <a:lnSpc>
                <a:spcPct val="100000"/>
              </a:lnSpc>
              <a:spcBef>
                <a:spcPts val="21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2" name="Google Shape;62;p12"/>
          <p:cNvSpPr txBox="1">
            <a:spLocks noGrp="1"/>
          </p:cNvSpPr>
          <p:nvPr>
            <p:ph type="body" idx="5"/>
          </p:nvPr>
        </p:nvSpPr>
        <p:spPr>
          <a:xfrm>
            <a:off x="6962988" y="1920244"/>
            <a:ext cx="4619413" cy="307777"/>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0"/>
              </a:spcBef>
              <a:spcAft>
                <a:spcPts val="0"/>
              </a:spcAft>
              <a:buClr>
                <a:srgbClr val="020000"/>
              </a:buClr>
              <a:buSzPts val="1200"/>
              <a:buFont typeface="Arial"/>
              <a:buNone/>
              <a:defRPr sz="1200">
                <a:solidFill>
                  <a:srgbClr val="020000"/>
                </a:solidFill>
                <a:latin typeface="Calibri"/>
                <a:ea typeface="Calibri"/>
                <a:cs typeface="Calibri"/>
                <a:sym typeface="Calibri"/>
              </a:defRPr>
            </a:lvl1pPr>
            <a:lvl2pPr marL="914400" lvl="1" indent="-304800" algn="l">
              <a:lnSpc>
                <a:spcPct val="100000"/>
              </a:lnSpc>
              <a:spcBef>
                <a:spcPts val="240"/>
              </a:spcBef>
              <a:spcAft>
                <a:spcPts val="0"/>
              </a:spcAft>
              <a:buClr>
                <a:schemeClr val="dk1"/>
              </a:buClr>
              <a:buSzPts val="1200"/>
              <a:buChar char="–"/>
              <a:defRPr sz="1200"/>
            </a:lvl2pPr>
            <a:lvl3pPr marL="1371600" lvl="2" indent="-298450" algn="l">
              <a:lnSpc>
                <a:spcPct val="100000"/>
              </a:lnSpc>
              <a:spcBef>
                <a:spcPts val="220"/>
              </a:spcBef>
              <a:spcAft>
                <a:spcPts val="0"/>
              </a:spcAft>
              <a:buClr>
                <a:schemeClr val="dk1"/>
              </a:buClr>
              <a:buSzPts val="1100"/>
              <a:buChar char="•"/>
              <a:defRPr sz="1100"/>
            </a:lvl3pPr>
            <a:lvl4pPr marL="1828800" lvl="3" indent="-295275" algn="l">
              <a:lnSpc>
                <a:spcPct val="100000"/>
              </a:lnSpc>
              <a:spcBef>
                <a:spcPts val="210"/>
              </a:spcBef>
              <a:spcAft>
                <a:spcPts val="0"/>
              </a:spcAft>
              <a:buClr>
                <a:schemeClr val="dk1"/>
              </a:buClr>
              <a:buSzPts val="1050"/>
              <a:buChar char="–"/>
              <a:defRPr sz="1050"/>
            </a:lvl4pPr>
            <a:lvl5pPr marL="2286000" lvl="4" indent="-295275" algn="l">
              <a:lnSpc>
                <a:spcPct val="100000"/>
              </a:lnSpc>
              <a:spcBef>
                <a:spcPts val="210"/>
              </a:spcBef>
              <a:spcAft>
                <a:spcPts val="0"/>
              </a:spcAft>
              <a:buClr>
                <a:schemeClr val="dk1"/>
              </a:buClr>
              <a:buSzPts val="1050"/>
              <a:buChar char="»"/>
              <a:defRPr sz="105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3" name="Google Shape;63;p12"/>
          <p:cNvSpPr txBox="1">
            <a:spLocks noGrp="1"/>
          </p:cNvSpPr>
          <p:nvPr>
            <p:ph type="body" idx="6"/>
          </p:nvPr>
        </p:nvSpPr>
        <p:spPr>
          <a:xfrm>
            <a:off x="1896535" y="1344189"/>
            <a:ext cx="3115732" cy="3288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80"/>
              </a:spcBef>
              <a:spcAft>
                <a:spcPts val="0"/>
              </a:spcAft>
              <a:buClr>
                <a:schemeClr val="lt1"/>
              </a:buClr>
              <a:buSzPts val="1400"/>
              <a:buNone/>
              <a:defRPr sz="1400" b="0" i="0">
                <a:solidFill>
                  <a:schemeClr val="lt1"/>
                </a:solidFill>
                <a:latin typeface="Calibri"/>
                <a:ea typeface="Calibri"/>
                <a:cs typeface="Calibri"/>
                <a:sym typeface="Calibri"/>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4" name="Google Shape;64;p12"/>
          <p:cNvSpPr txBox="1">
            <a:spLocks noGrp="1"/>
          </p:cNvSpPr>
          <p:nvPr>
            <p:ph type="title"/>
          </p:nvPr>
        </p:nvSpPr>
        <p:spPr>
          <a:xfrm>
            <a:off x="2296160" y="221517"/>
            <a:ext cx="9325034" cy="65669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2"/>
          <p:cNvSpPr txBox="1">
            <a:spLocks noGrp="1"/>
          </p:cNvSpPr>
          <p:nvPr>
            <p:ph type="sldNum" idx="12"/>
          </p:nvPr>
        </p:nvSpPr>
        <p:spPr>
          <a:xfrm>
            <a:off x="501651" y="6053138"/>
            <a:ext cx="850900" cy="234950"/>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rgbClr val="02000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fr-FR"/>
              <a:t>‹N°›</a:t>
            </a:fld>
            <a:endParaRPr/>
          </a:p>
        </p:txBody>
      </p:sp>
      <p:pic>
        <p:nvPicPr>
          <p:cNvPr id="66" name="Google Shape;66;p12"/>
          <p:cNvPicPr preferRelativeResize="0"/>
          <p:nvPr/>
        </p:nvPicPr>
        <p:blipFill rotWithShape="1">
          <a:blip r:embed="rId2">
            <a:alphaModFix/>
          </a:blip>
          <a:srcRect/>
          <a:stretch/>
        </p:blipFill>
        <p:spPr>
          <a:xfrm>
            <a:off x="185579" y="222250"/>
            <a:ext cx="1895918" cy="758551"/>
          </a:xfrm>
          <a:prstGeom prst="rect">
            <a:avLst/>
          </a:prstGeom>
          <a:noFill/>
          <a:ln>
            <a:noFill/>
          </a:ln>
        </p:spPr>
      </p:pic>
      <p:sp>
        <p:nvSpPr>
          <p:cNvPr id="67" name="Google Shape;67;p12"/>
          <p:cNvSpPr/>
          <p:nvPr/>
        </p:nvSpPr>
        <p:spPr>
          <a:xfrm>
            <a:off x="2296160" y="980800"/>
            <a:ext cx="9286244" cy="106639"/>
          </a:xfrm>
          <a:prstGeom prst="roundRect">
            <a:avLst>
              <a:gd name="adj" fmla="val 50000"/>
            </a:avLst>
          </a:prstGeom>
          <a:gradFill>
            <a:gsLst>
              <a:gs pos="0">
                <a:srgbClr val="28728A"/>
              </a:gs>
              <a:gs pos="100000">
                <a:srgbClr val="BBCE2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uniquement">
  <p:cSld name="Titre uniquement">
    <p:spTree>
      <p:nvGrpSpPr>
        <p:cNvPr id="1" name="Shape 68"/>
        <p:cNvGrpSpPr/>
        <p:nvPr/>
      </p:nvGrpSpPr>
      <p:grpSpPr>
        <a:xfrm>
          <a:off x="0" y="0"/>
          <a:ext cx="0" cy="0"/>
          <a:chOff x="0" y="0"/>
          <a:chExt cx="0" cy="0"/>
        </a:xfrm>
      </p:grpSpPr>
      <p:sp>
        <p:nvSpPr>
          <p:cNvPr id="69" name="Google Shape;69;g30277fbb526_0_36"/>
          <p:cNvSpPr txBox="1">
            <a:spLocks noGrp="1"/>
          </p:cNvSpPr>
          <p:nvPr>
            <p:ph type="title"/>
          </p:nvPr>
        </p:nvSpPr>
        <p:spPr>
          <a:xfrm>
            <a:off x="516834" y="432000"/>
            <a:ext cx="11255165" cy="695740"/>
          </a:xfrm>
          <a:prstGeom prst="rect">
            <a:avLst/>
          </a:prstGeom>
          <a:solidFill>
            <a:srgbClr val="F2F2F2">
              <a:alpha val="49411"/>
            </a:srgbClr>
          </a:solidFill>
          <a:ln>
            <a:noFill/>
          </a:ln>
        </p:spPr>
        <p:txBody>
          <a:bodyPr spcFirstLastPara="1" wrap="square" lIns="180000" tIns="0" rIns="0" bIns="0" anchor="ctr" anchorCtr="0">
            <a:noAutofit/>
          </a:bodyPr>
          <a:lstStyle>
            <a:lvl1pPr lvl="0" algn="l">
              <a:lnSpc>
                <a:spcPct val="90000"/>
              </a:lnSpc>
              <a:spcBef>
                <a:spcPts val="0"/>
              </a:spcBef>
              <a:spcAft>
                <a:spcPts val="0"/>
              </a:spcAft>
              <a:buClr>
                <a:srgbClr val="3F3F3F"/>
              </a:buClr>
              <a:buSzPts val="2800"/>
              <a:buFont typeface="Garamond"/>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g30277fbb526_0_36"/>
          <p:cNvSpPr txBox="1">
            <a:spLocks noGrp="1"/>
          </p:cNvSpPr>
          <p:nvPr>
            <p:ph type="sldNum" idx="12"/>
          </p:nvPr>
        </p:nvSpPr>
        <p:spPr>
          <a:xfrm>
            <a:off x="11706224" y="6356350"/>
            <a:ext cx="370575" cy="365125"/>
          </a:xfrm>
          <a:prstGeom prst="rect">
            <a:avLst/>
          </a:prstGeom>
          <a:solidFill>
            <a:srgbClr val="F2F2F2">
              <a:alpha val="49411"/>
            </a:srgbClr>
          </a:solid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1200"/>
              <a:buFont typeface="Arial"/>
              <a:buNone/>
              <a:defRPr sz="1200" b="0" i="1" u="none" strike="noStrike" cap="none">
                <a:solidFill>
                  <a:srgbClr val="3F3F3F"/>
                </a:solidFill>
                <a:latin typeface="Garamond"/>
                <a:ea typeface="Garamond"/>
                <a:cs typeface="Garamond"/>
                <a:sym typeface="Garamond"/>
              </a:defRPr>
            </a:lvl1pPr>
            <a:lvl2pPr marL="0" marR="0" lvl="1" indent="0" algn="ctr" rtl="0">
              <a:lnSpc>
                <a:spcPct val="100000"/>
              </a:lnSpc>
              <a:spcBef>
                <a:spcPts val="0"/>
              </a:spcBef>
              <a:spcAft>
                <a:spcPts val="0"/>
              </a:spcAft>
              <a:buClr>
                <a:srgbClr val="000000"/>
              </a:buClr>
              <a:buSzPts val="1200"/>
              <a:buFont typeface="Arial"/>
              <a:buNone/>
              <a:defRPr sz="1200" b="0" i="1" u="none" strike="noStrike" cap="none">
                <a:solidFill>
                  <a:srgbClr val="3F3F3F"/>
                </a:solidFill>
                <a:latin typeface="Garamond"/>
                <a:ea typeface="Garamond"/>
                <a:cs typeface="Garamond"/>
                <a:sym typeface="Garamond"/>
              </a:defRPr>
            </a:lvl2pPr>
            <a:lvl3pPr marL="0" marR="0" lvl="2" indent="0" algn="ctr" rtl="0">
              <a:lnSpc>
                <a:spcPct val="100000"/>
              </a:lnSpc>
              <a:spcBef>
                <a:spcPts val="0"/>
              </a:spcBef>
              <a:spcAft>
                <a:spcPts val="0"/>
              </a:spcAft>
              <a:buClr>
                <a:srgbClr val="000000"/>
              </a:buClr>
              <a:buSzPts val="1200"/>
              <a:buFont typeface="Arial"/>
              <a:buNone/>
              <a:defRPr sz="1200" b="0" i="1" u="none" strike="noStrike" cap="none">
                <a:solidFill>
                  <a:srgbClr val="3F3F3F"/>
                </a:solidFill>
                <a:latin typeface="Garamond"/>
                <a:ea typeface="Garamond"/>
                <a:cs typeface="Garamond"/>
                <a:sym typeface="Garamond"/>
              </a:defRPr>
            </a:lvl3pPr>
            <a:lvl4pPr marL="0" marR="0" lvl="3" indent="0" algn="ctr" rtl="0">
              <a:lnSpc>
                <a:spcPct val="100000"/>
              </a:lnSpc>
              <a:spcBef>
                <a:spcPts val="0"/>
              </a:spcBef>
              <a:spcAft>
                <a:spcPts val="0"/>
              </a:spcAft>
              <a:buClr>
                <a:srgbClr val="000000"/>
              </a:buClr>
              <a:buSzPts val="1200"/>
              <a:buFont typeface="Arial"/>
              <a:buNone/>
              <a:defRPr sz="1200" b="0" i="1" u="none" strike="noStrike" cap="none">
                <a:solidFill>
                  <a:srgbClr val="3F3F3F"/>
                </a:solidFill>
                <a:latin typeface="Garamond"/>
                <a:ea typeface="Garamond"/>
                <a:cs typeface="Garamond"/>
                <a:sym typeface="Garamond"/>
              </a:defRPr>
            </a:lvl4pPr>
            <a:lvl5pPr marL="0" marR="0" lvl="4" indent="0" algn="ctr" rtl="0">
              <a:lnSpc>
                <a:spcPct val="100000"/>
              </a:lnSpc>
              <a:spcBef>
                <a:spcPts val="0"/>
              </a:spcBef>
              <a:spcAft>
                <a:spcPts val="0"/>
              </a:spcAft>
              <a:buClr>
                <a:srgbClr val="000000"/>
              </a:buClr>
              <a:buSzPts val="1200"/>
              <a:buFont typeface="Arial"/>
              <a:buNone/>
              <a:defRPr sz="1200" b="0" i="1" u="none" strike="noStrike" cap="none">
                <a:solidFill>
                  <a:srgbClr val="3F3F3F"/>
                </a:solidFill>
                <a:latin typeface="Garamond"/>
                <a:ea typeface="Garamond"/>
                <a:cs typeface="Garamond"/>
                <a:sym typeface="Garamond"/>
              </a:defRPr>
            </a:lvl5pPr>
            <a:lvl6pPr marL="0" marR="0" lvl="5" indent="0" algn="ctr" rtl="0">
              <a:lnSpc>
                <a:spcPct val="100000"/>
              </a:lnSpc>
              <a:spcBef>
                <a:spcPts val="0"/>
              </a:spcBef>
              <a:spcAft>
                <a:spcPts val="0"/>
              </a:spcAft>
              <a:buClr>
                <a:srgbClr val="000000"/>
              </a:buClr>
              <a:buSzPts val="1200"/>
              <a:buFont typeface="Arial"/>
              <a:buNone/>
              <a:defRPr sz="1200" b="0" i="1" u="none" strike="noStrike" cap="none">
                <a:solidFill>
                  <a:srgbClr val="3F3F3F"/>
                </a:solidFill>
                <a:latin typeface="Garamond"/>
                <a:ea typeface="Garamond"/>
                <a:cs typeface="Garamond"/>
                <a:sym typeface="Garamond"/>
              </a:defRPr>
            </a:lvl6pPr>
            <a:lvl7pPr marL="0" marR="0" lvl="6" indent="0" algn="ctr" rtl="0">
              <a:lnSpc>
                <a:spcPct val="100000"/>
              </a:lnSpc>
              <a:spcBef>
                <a:spcPts val="0"/>
              </a:spcBef>
              <a:spcAft>
                <a:spcPts val="0"/>
              </a:spcAft>
              <a:buClr>
                <a:srgbClr val="000000"/>
              </a:buClr>
              <a:buSzPts val="1200"/>
              <a:buFont typeface="Arial"/>
              <a:buNone/>
              <a:defRPr sz="1200" b="0" i="1" u="none" strike="noStrike" cap="none">
                <a:solidFill>
                  <a:srgbClr val="3F3F3F"/>
                </a:solidFill>
                <a:latin typeface="Garamond"/>
                <a:ea typeface="Garamond"/>
                <a:cs typeface="Garamond"/>
                <a:sym typeface="Garamond"/>
              </a:defRPr>
            </a:lvl7pPr>
            <a:lvl8pPr marL="0" marR="0" lvl="7" indent="0" algn="ctr" rtl="0">
              <a:lnSpc>
                <a:spcPct val="100000"/>
              </a:lnSpc>
              <a:spcBef>
                <a:spcPts val="0"/>
              </a:spcBef>
              <a:spcAft>
                <a:spcPts val="0"/>
              </a:spcAft>
              <a:buClr>
                <a:srgbClr val="000000"/>
              </a:buClr>
              <a:buSzPts val="1200"/>
              <a:buFont typeface="Arial"/>
              <a:buNone/>
              <a:defRPr sz="1200" b="0" i="1" u="none" strike="noStrike" cap="none">
                <a:solidFill>
                  <a:srgbClr val="3F3F3F"/>
                </a:solidFill>
                <a:latin typeface="Garamond"/>
                <a:ea typeface="Garamond"/>
                <a:cs typeface="Garamond"/>
                <a:sym typeface="Garamond"/>
              </a:defRPr>
            </a:lvl8pPr>
            <a:lvl9pPr marL="0" marR="0" lvl="8" indent="0" algn="ctr" rtl="0">
              <a:lnSpc>
                <a:spcPct val="100000"/>
              </a:lnSpc>
              <a:spcBef>
                <a:spcPts val="0"/>
              </a:spcBef>
              <a:spcAft>
                <a:spcPts val="0"/>
              </a:spcAft>
              <a:buClr>
                <a:srgbClr val="000000"/>
              </a:buClr>
              <a:buSzPts val="1200"/>
              <a:buFont typeface="Arial"/>
              <a:buNone/>
              <a:defRPr sz="1200" b="0" i="1" u="none" strike="noStrike" cap="none">
                <a:solidFill>
                  <a:srgbClr val="3F3F3F"/>
                </a:solidFill>
                <a:latin typeface="Garamond"/>
                <a:ea typeface="Garamond"/>
                <a:cs typeface="Garamond"/>
                <a:sym typeface="Garamond"/>
              </a:defRPr>
            </a:lvl9pPr>
          </a:lstStyle>
          <a:p>
            <a:pPr marL="0" lvl="0" indent="0" algn="ctr" rtl="0">
              <a:spcBef>
                <a:spcPts val="0"/>
              </a:spcBef>
              <a:spcAft>
                <a:spcPts val="0"/>
              </a:spcAft>
              <a:buNone/>
            </a:pPr>
            <a:fld id="{00000000-1234-1234-1234-123412341234}" type="slidenum">
              <a:rPr lang="fr-FR"/>
              <a:t>‹N°›</a:t>
            </a:fld>
            <a:endParaRPr/>
          </a:p>
        </p:txBody>
      </p:sp>
      <p:sp>
        <p:nvSpPr>
          <p:cNvPr id="71" name="Google Shape;71;g30277fbb526_0_36"/>
          <p:cNvSpPr txBox="1">
            <a:spLocks noGrp="1"/>
          </p:cNvSpPr>
          <p:nvPr>
            <p:ph type="ftr" idx="11"/>
          </p:nvPr>
        </p:nvSpPr>
        <p:spPr>
          <a:xfrm>
            <a:off x="432000" y="6356350"/>
            <a:ext cx="4114800" cy="365125"/>
          </a:xfrm>
          <a:prstGeom prst="rect">
            <a:avLst/>
          </a:prstGeom>
          <a:noFill/>
          <a:ln w="9525" cap="flat" cmpd="sng">
            <a:solidFill>
              <a:srgbClr val="F2F2F2">
                <a:alpha val="49411"/>
              </a:srgbClr>
            </a:solidFill>
            <a:prstDash val="solid"/>
            <a:round/>
            <a:headEnd type="none" w="sm" len="sm"/>
            <a:tailEnd type="none" w="sm" len="sm"/>
          </a:ln>
        </p:spPr>
        <p:txBody>
          <a:bodyPr spcFirstLastPara="1" wrap="square" lIns="7200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 name="Google Shape;72;g30277fbb526_0_36"/>
          <p:cNvSpPr/>
          <p:nvPr/>
        </p:nvSpPr>
        <p:spPr>
          <a:xfrm>
            <a:off x="432000" y="432000"/>
            <a:ext cx="84835" cy="6957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1818217" y="222250"/>
            <a:ext cx="9802283" cy="655638"/>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rgbClr val="59595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rgbClr val="595959"/>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rgbClr val="595959"/>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rgbClr val="595959"/>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rgbClr val="595959"/>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rgbClr val="595959"/>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rgbClr val="595959"/>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rgbClr val="595959"/>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rgbClr val="595959"/>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1778000" y="1600204"/>
            <a:ext cx="9804400" cy="4525963"/>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pubmed.ncbi.nlm.nih.gov/19567792/" TargetMode="External"/><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hyperlink" Target="https://environmentalevidencejournal.biomedcentral.com/articles/10.1186/s13750-024-00339-0#Abs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pubmed.ncbi.nlm.nih.gov/1956779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hyperlink" Target="https://environmentalevidencejournal.biomedcentral.com/articles/10.1186/s13750-024-00339-0#Abs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ubmed.ncbi.nlm.nih.gov/19567792/" TargetMode="External"/><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environmentalevidencejournal.biomedcentral.com/articles/10.1186/s13750-023-00296-0" TargetMode="External"/><Relationship Id="rId5" Type="http://schemas.openxmlformats.org/officeDocument/2006/relationships/hyperlink" Target="https://environmentalevidencejournal.biomedcentral.com/articles/10.1186/s13750-023-00312-3" TargetMode="External"/><Relationship Id="rId4" Type="http://schemas.openxmlformats.org/officeDocument/2006/relationships/hyperlink" Target="https://environmentalevidencejournal.biomedcentral.com/articles/10.1186/s13750-024-00339-0#Abs1"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vironmentalevidencejournal.biomedcentral.com/articles/10.1186/s13750-024-00339-0#Abs1" TargetMode="External"/><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environmentalevidencejournal.biomedcentral.com/articles/10.1186/s13750-023-00312-3"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pubmed.ncbi.nlm.nih.gov/1635735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pubmed.ncbi.nlm.nih.gov/1956779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licit.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jalammar.github.io/images/t/transformer_decoding_2.gi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huggingface.co/model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rive.google.com/file/d/1gsg8s8WGrTETJxL3dL2eqzPowxbwcr37/view?usp=sharin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nactem.ac.uk/robotanalys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p:nvPr/>
        </p:nvSpPr>
        <p:spPr>
          <a:xfrm>
            <a:off x="2873380" y="1806580"/>
            <a:ext cx="7116900" cy="1323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rgbClr val="31859B"/>
                </a:solidFill>
                <a:latin typeface="Calibri"/>
                <a:ea typeface="Calibri"/>
                <a:cs typeface="Calibri"/>
                <a:sym typeface="Calibri"/>
              </a:rPr>
              <a:t>Introduction to automated screening techniques</a:t>
            </a:r>
            <a:endParaRPr sz="2400" b="0" i="0" u="none" strike="noStrike" cap="none">
              <a:solidFill>
                <a:srgbClr val="6E6E6E"/>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400"/>
              <a:buFont typeface="Arial"/>
              <a:buNone/>
            </a:pPr>
            <a:r>
              <a:rPr lang="fr-FR" sz="2400" b="0" i="0" u="none" strike="noStrike" cap="none">
                <a:solidFill>
                  <a:srgbClr val="6E6E6E"/>
                </a:solidFill>
                <a:latin typeface="Calibri"/>
                <a:ea typeface="Calibri"/>
                <a:cs typeface="Calibri"/>
                <a:sym typeface="Calibri"/>
              </a:rPr>
              <a:t>Oct </a:t>
            </a:r>
            <a:r>
              <a:rPr lang="fr-FR" sz="2400">
                <a:solidFill>
                  <a:srgbClr val="6E6E6E"/>
                </a:solidFill>
                <a:latin typeface="Calibri"/>
                <a:ea typeface="Calibri"/>
                <a:cs typeface="Calibri"/>
                <a:sym typeface="Calibri"/>
              </a:rPr>
              <a:t>7</a:t>
            </a:r>
            <a:r>
              <a:rPr lang="fr-FR" sz="2400" b="0" i="0" u="none" strike="noStrike" cap="none">
                <a:solidFill>
                  <a:srgbClr val="6E6E6E"/>
                </a:solidFill>
                <a:latin typeface="Calibri"/>
                <a:ea typeface="Calibri"/>
                <a:cs typeface="Calibri"/>
                <a:sym typeface="Calibri"/>
              </a:rPr>
              <a:t>, 9:00 - 10:30</a:t>
            </a:r>
            <a:endParaRPr sz="2400" b="0" i="0" u="none" strike="noStrike" cap="none">
              <a:solidFill>
                <a:srgbClr val="6E6E6E"/>
              </a:solidFill>
              <a:latin typeface="Calibri"/>
              <a:ea typeface="Calibri"/>
              <a:cs typeface="Calibri"/>
              <a:sym typeface="Calibri"/>
            </a:endParaRPr>
          </a:p>
        </p:txBody>
      </p:sp>
      <p:sp>
        <p:nvSpPr>
          <p:cNvPr id="78" name="Google Shape;78;p1"/>
          <p:cNvSpPr txBox="1"/>
          <p:nvPr/>
        </p:nvSpPr>
        <p:spPr>
          <a:xfrm>
            <a:off x="3633180" y="4021918"/>
            <a:ext cx="57579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6E6E6E"/>
                </a:solidFill>
                <a:latin typeface="Calibri"/>
                <a:ea typeface="Calibri"/>
                <a:cs typeface="Calibri"/>
                <a:sym typeface="Calibri"/>
              </a:rPr>
              <a:t>Devi VEYTIA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6E6E6E"/>
                </a:solidFill>
                <a:latin typeface="Calibri"/>
                <a:ea typeface="Calibri"/>
                <a:cs typeface="Calibri"/>
                <a:sym typeface="Calibri"/>
              </a:rPr>
              <a:t>Postdoctoral researcher</a:t>
            </a:r>
            <a:endParaRPr>
              <a:solidFill>
                <a:srgbClr val="6E6E6E"/>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fr-FR">
                <a:solidFill>
                  <a:srgbClr val="6E6E6E"/>
                </a:solidFill>
                <a:latin typeface="Calibri"/>
                <a:ea typeface="Calibri"/>
                <a:cs typeface="Calibri"/>
                <a:sym typeface="Calibri"/>
              </a:rPr>
              <a:t>École Normale Supérieure</a:t>
            </a:r>
            <a:endParaRPr>
              <a:solidFill>
                <a:srgbClr val="6E6E6E"/>
              </a:solidFill>
              <a:latin typeface="Calibri"/>
              <a:ea typeface="Calibri"/>
              <a:cs typeface="Calibri"/>
              <a:sym typeface="Calibri"/>
            </a:endParaRPr>
          </a:p>
        </p:txBody>
      </p:sp>
      <p:sp>
        <p:nvSpPr>
          <p:cNvPr id="79" name="Google Shape;79;p1"/>
          <p:cNvSpPr/>
          <p:nvPr/>
        </p:nvSpPr>
        <p:spPr>
          <a:xfrm>
            <a:off x="2787650" y="6323018"/>
            <a:ext cx="7880350" cy="5349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80" name="Google Shape;80;p1"/>
          <p:cNvPicPr preferRelativeResize="0"/>
          <p:nvPr/>
        </p:nvPicPr>
        <p:blipFill rotWithShape="1">
          <a:blip r:embed="rId3">
            <a:alphaModFix/>
          </a:blip>
          <a:srcRect/>
          <a:stretch/>
        </p:blipFill>
        <p:spPr>
          <a:xfrm>
            <a:off x="2787655" y="6026478"/>
            <a:ext cx="7880349" cy="831192"/>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376cf51690a_0_207"/>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TD: Encoder block for classification</a:t>
            </a:r>
            <a:endParaRPr sz="2500"/>
          </a:p>
        </p:txBody>
      </p:sp>
      <p:sp>
        <p:nvSpPr>
          <p:cNvPr id="251" name="Google Shape;251;g376cf51690a_0_207"/>
          <p:cNvSpPr txBox="1">
            <a:spLocks noGrp="1"/>
          </p:cNvSpPr>
          <p:nvPr>
            <p:ph type="body" idx="1"/>
          </p:nvPr>
        </p:nvSpPr>
        <p:spPr>
          <a:xfrm>
            <a:off x="418900" y="1573025"/>
            <a:ext cx="6118800" cy="656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2000"/>
              <a:buNone/>
            </a:pPr>
            <a:r>
              <a:rPr lang="fr-FR" u="sng"/>
              <a:t>How to we evaluate the model?</a:t>
            </a:r>
            <a:endParaRPr/>
          </a:p>
          <a:p>
            <a:pPr marL="0" lvl="0" indent="0" algn="l" rtl="0">
              <a:lnSpc>
                <a:spcPct val="100000"/>
              </a:lnSpc>
              <a:spcBef>
                <a:spcPts val="400"/>
              </a:spcBef>
              <a:spcAft>
                <a:spcPts val="0"/>
              </a:spcAft>
              <a:buSzPts val="2000"/>
              <a:buNone/>
            </a:pPr>
            <a:endParaRPr/>
          </a:p>
        </p:txBody>
      </p:sp>
      <p:sp>
        <p:nvSpPr>
          <p:cNvPr id="252" name="Google Shape;252;g376cf51690a_0_207"/>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10</a:t>
            </a:fld>
            <a:endParaRPr/>
          </a:p>
        </p:txBody>
      </p:sp>
      <p:sp>
        <p:nvSpPr>
          <p:cNvPr id="253" name="Google Shape;253;g376cf51690a_0_207"/>
          <p:cNvSpPr txBox="1"/>
          <p:nvPr/>
        </p:nvSpPr>
        <p:spPr>
          <a:xfrm>
            <a:off x="531800" y="2199050"/>
            <a:ext cx="7114800" cy="7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Accuracy: Out of all the predictions we made, how many were true?</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254" name="Google Shape;254;g376cf51690a_0_207"/>
          <p:cNvSpPr/>
          <p:nvPr/>
        </p:nvSpPr>
        <p:spPr>
          <a:xfrm>
            <a:off x="8765530" y="1740350"/>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55" name="Google Shape;255;g376cf51690a_0_207"/>
          <p:cNvSpPr/>
          <p:nvPr/>
        </p:nvSpPr>
        <p:spPr>
          <a:xfrm>
            <a:off x="9117319" y="1740350"/>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56" name="Google Shape;256;g376cf51690a_0_207"/>
          <p:cNvSpPr/>
          <p:nvPr/>
        </p:nvSpPr>
        <p:spPr>
          <a:xfrm>
            <a:off x="9469107" y="1740350"/>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57" name="Google Shape;257;g376cf51690a_0_207"/>
          <p:cNvSpPr/>
          <p:nvPr/>
        </p:nvSpPr>
        <p:spPr>
          <a:xfrm>
            <a:off x="9469107" y="2209396"/>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58" name="Google Shape;258;g376cf51690a_0_207"/>
          <p:cNvSpPr/>
          <p:nvPr/>
        </p:nvSpPr>
        <p:spPr>
          <a:xfrm>
            <a:off x="9117319" y="2209396"/>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59" name="Google Shape;259;g376cf51690a_0_207"/>
          <p:cNvSpPr/>
          <p:nvPr/>
        </p:nvSpPr>
        <p:spPr>
          <a:xfrm>
            <a:off x="8765530" y="2209396"/>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60" name="Google Shape;260;g376cf51690a_0_207"/>
          <p:cNvSpPr/>
          <p:nvPr/>
        </p:nvSpPr>
        <p:spPr>
          <a:xfrm>
            <a:off x="9820896" y="1740350"/>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61" name="Google Shape;261;g376cf51690a_0_207"/>
          <p:cNvSpPr/>
          <p:nvPr/>
        </p:nvSpPr>
        <p:spPr>
          <a:xfrm>
            <a:off x="10172685" y="1740350"/>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62" name="Google Shape;262;g376cf51690a_0_207"/>
          <p:cNvSpPr/>
          <p:nvPr/>
        </p:nvSpPr>
        <p:spPr>
          <a:xfrm>
            <a:off x="10524473" y="1740350"/>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63" name="Google Shape;263;g376cf51690a_0_207"/>
          <p:cNvSpPr/>
          <p:nvPr/>
        </p:nvSpPr>
        <p:spPr>
          <a:xfrm>
            <a:off x="10524473" y="2209396"/>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64" name="Google Shape;264;g376cf51690a_0_207"/>
          <p:cNvSpPr/>
          <p:nvPr/>
        </p:nvSpPr>
        <p:spPr>
          <a:xfrm>
            <a:off x="10172685" y="2209396"/>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65" name="Google Shape;265;g376cf51690a_0_207"/>
          <p:cNvSpPr/>
          <p:nvPr/>
        </p:nvSpPr>
        <p:spPr>
          <a:xfrm>
            <a:off x="9820896" y="2209396"/>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66" name="Google Shape;266;g376cf51690a_0_207"/>
          <p:cNvSpPr/>
          <p:nvPr/>
        </p:nvSpPr>
        <p:spPr>
          <a:xfrm>
            <a:off x="8765530" y="2585649"/>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67" name="Google Shape;267;g376cf51690a_0_207"/>
          <p:cNvSpPr/>
          <p:nvPr/>
        </p:nvSpPr>
        <p:spPr>
          <a:xfrm>
            <a:off x="9117319" y="2585649"/>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68" name="Google Shape;268;g376cf51690a_0_207"/>
          <p:cNvSpPr/>
          <p:nvPr/>
        </p:nvSpPr>
        <p:spPr>
          <a:xfrm>
            <a:off x="9469107" y="2585649"/>
            <a:ext cx="244800" cy="244800"/>
          </a:xfrm>
          <a:prstGeom prst="rect">
            <a:avLst/>
          </a:prstGeom>
          <a:solidFill>
            <a:srgbClr val="B6D7A8"/>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69" name="Google Shape;269;g376cf51690a_0_207"/>
          <p:cNvSpPr/>
          <p:nvPr/>
        </p:nvSpPr>
        <p:spPr>
          <a:xfrm>
            <a:off x="9469107" y="3054695"/>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70" name="Google Shape;270;g376cf51690a_0_207"/>
          <p:cNvSpPr/>
          <p:nvPr/>
        </p:nvSpPr>
        <p:spPr>
          <a:xfrm>
            <a:off x="9117319" y="3054695"/>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71" name="Google Shape;271;g376cf51690a_0_207"/>
          <p:cNvSpPr/>
          <p:nvPr/>
        </p:nvSpPr>
        <p:spPr>
          <a:xfrm>
            <a:off x="8765530" y="3054695"/>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72" name="Google Shape;272;g376cf51690a_0_207"/>
          <p:cNvSpPr/>
          <p:nvPr/>
        </p:nvSpPr>
        <p:spPr>
          <a:xfrm>
            <a:off x="9820896" y="2585649"/>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73" name="Google Shape;273;g376cf51690a_0_207"/>
          <p:cNvSpPr/>
          <p:nvPr/>
        </p:nvSpPr>
        <p:spPr>
          <a:xfrm>
            <a:off x="10172685" y="2585649"/>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74" name="Google Shape;274;g376cf51690a_0_207"/>
          <p:cNvSpPr/>
          <p:nvPr/>
        </p:nvSpPr>
        <p:spPr>
          <a:xfrm>
            <a:off x="10524473" y="2585649"/>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75" name="Google Shape;275;g376cf51690a_0_207"/>
          <p:cNvSpPr/>
          <p:nvPr/>
        </p:nvSpPr>
        <p:spPr>
          <a:xfrm>
            <a:off x="10524473" y="3054695"/>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76" name="Google Shape;276;g376cf51690a_0_207"/>
          <p:cNvSpPr/>
          <p:nvPr/>
        </p:nvSpPr>
        <p:spPr>
          <a:xfrm>
            <a:off x="10172685" y="3054695"/>
            <a:ext cx="244800" cy="244800"/>
          </a:xfrm>
          <a:prstGeom prst="rect">
            <a:avLst/>
          </a:prstGeom>
          <a:solidFill>
            <a:srgbClr val="EA9999"/>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77" name="Google Shape;277;g376cf51690a_0_207"/>
          <p:cNvSpPr/>
          <p:nvPr/>
        </p:nvSpPr>
        <p:spPr>
          <a:xfrm>
            <a:off x="9820896" y="3054695"/>
            <a:ext cx="244800" cy="244800"/>
          </a:xfrm>
          <a:prstGeom prst="rect">
            <a:avLst/>
          </a:prstGeom>
          <a:solidFill>
            <a:srgbClr val="B6D7A8"/>
          </a:solidFill>
          <a:ln w="14650" cap="flat" cmpd="sng">
            <a:solidFill>
              <a:schemeClr val="dk2"/>
            </a:solidFill>
            <a:prstDash val="solid"/>
            <a:round/>
            <a:headEnd type="none" w="sm" len="sm"/>
            <a:tailEnd type="none" w="sm" len="sm"/>
          </a:ln>
        </p:spPr>
        <p:txBody>
          <a:bodyPr spcFirstLastPara="1" wrap="square" lIns="140700" tIns="140700" rIns="140700" bIns="140700" anchor="ctr" anchorCtr="0">
            <a:noAutofit/>
          </a:bodyPr>
          <a:lstStyle/>
          <a:p>
            <a:pPr marL="0" marR="0" lvl="0" indent="0" algn="ctr" rtl="0">
              <a:lnSpc>
                <a:spcPct val="100000"/>
              </a:lnSpc>
              <a:spcBef>
                <a:spcPts val="0"/>
              </a:spcBef>
              <a:spcAft>
                <a:spcPts val="0"/>
              </a:spcAft>
              <a:buClr>
                <a:srgbClr val="000000"/>
              </a:buClr>
              <a:buSzPts val="2154"/>
              <a:buFont typeface="Arial"/>
              <a:buNone/>
            </a:pPr>
            <a:endParaRPr sz="2154" b="0" i="0" u="none" strike="noStrike" cap="none">
              <a:solidFill>
                <a:srgbClr val="000000"/>
              </a:solidFill>
              <a:latin typeface="Calibri"/>
              <a:ea typeface="Calibri"/>
              <a:cs typeface="Calibri"/>
              <a:sym typeface="Calibri"/>
            </a:endParaRPr>
          </a:p>
        </p:txBody>
      </p:sp>
      <p:sp>
        <p:nvSpPr>
          <p:cNvPr id="278" name="Google Shape;278;g376cf51690a_0_207"/>
          <p:cNvSpPr txBox="1"/>
          <p:nvPr/>
        </p:nvSpPr>
        <p:spPr>
          <a:xfrm>
            <a:off x="655000" y="3194900"/>
            <a:ext cx="6786300" cy="15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i="1">
                <a:solidFill>
                  <a:schemeClr val="dk1"/>
                </a:solidFill>
                <a:latin typeface="Calibri"/>
                <a:ea typeface="Calibri"/>
                <a:cs typeface="Calibri"/>
                <a:sym typeface="Calibri"/>
              </a:rPr>
              <a:t>Example: We have a data set with 100 articles, and 2 are relevant. Our model could predict every document as irrelevant and it would have 98% accuracy, but it would be a terrible model for our purpose (finding the relevant articles)</a:t>
            </a:r>
            <a:endParaRPr sz="2000" i="1">
              <a:solidFill>
                <a:schemeClr val="dk1"/>
              </a:solidFill>
              <a:latin typeface="Calibri"/>
              <a:ea typeface="Calibri"/>
              <a:cs typeface="Calibri"/>
              <a:sym typeface="Calibri"/>
            </a:endParaRPr>
          </a:p>
        </p:txBody>
      </p:sp>
      <p:sp>
        <p:nvSpPr>
          <p:cNvPr id="279" name="Google Shape;279;g376cf51690a_0_207"/>
          <p:cNvSpPr txBox="1"/>
          <p:nvPr/>
        </p:nvSpPr>
        <p:spPr>
          <a:xfrm>
            <a:off x="593400" y="4991750"/>
            <a:ext cx="6601500" cy="6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So we need a way to maximize our </a:t>
            </a:r>
            <a:r>
              <a:rPr lang="fr-FR" sz="2000" i="1">
                <a:solidFill>
                  <a:schemeClr val="dk1"/>
                </a:solidFill>
                <a:latin typeface="Calibri"/>
                <a:ea typeface="Calibri"/>
                <a:cs typeface="Calibri"/>
                <a:sym typeface="Calibri"/>
              </a:rPr>
              <a:t>recall</a:t>
            </a:r>
            <a:r>
              <a:rPr lang="fr-FR" sz="2000">
                <a:solidFill>
                  <a:schemeClr val="dk1"/>
                </a:solidFill>
                <a:latin typeface="Calibri"/>
                <a:ea typeface="Calibri"/>
                <a:cs typeface="Calibri"/>
                <a:sym typeface="Calibri"/>
              </a:rPr>
              <a:t> of relevant papers, while avoiding including too many irrelevant papers (</a:t>
            </a:r>
            <a:r>
              <a:rPr lang="fr-FR" sz="2000" i="1">
                <a:solidFill>
                  <a:schemeClr val="dk1"/>
                </a:solidFill>
                <a:latin typeface="Calibri"/>
                <a:ea typeface="Calibri"/>
                <a:cs typeface="Calibri"/>
                <a:sym typeface="Calibri"/>
              </a:rPr>
              <a:t>precision</a:t>
            </a:r>
            <a:r>
              <a:rPr lang="fr-FR"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g376cf51690a_0_338"/>
          <p:cNvPicPr preferRelativeResize="0"/>
          <p:nvPr/>
        </p:nvPicPr>
        <p:blipFill>
          <a:blip r:embed="rId3">
            <a:alphaModFix/>
          </a:blip>
          <a:stretch>
            <a:fillRect/>
          </a:stretch>
        </p:blipFill>
        <p:spPr>
          <a:xfrm>
            <a:off x="4571025" y="3174225"/>
            <a:ext cx="7273501" cy="3593375"/>
          </a:xfrm>
          <a:prstGeom prst="rect">
            <a:avLst/>
          </a:prstGeom>
          <a:noFill/>
          <a:ln>
            <a:noFill/>
          </a:ln>
        </p:spPr>
      </p:pic>
      <p:sp>
        <p:nvSpPr>
          <p:cNvPr id="286" name="Google Shape;286;g376cf51690a_0_338"/>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TD: Encoder block for classification</a:t>
            </a:r>
            <a:endParaRPr sz="2500"/>
          </a:p>
        </p:txBody>
      </p:sp>
      <p:sp>
        <p:nvSpPr>
          <p:cNvPr id="287" name="Google Shape;287;g376cf51690a_0_338"/>
          <p:cNvSpPr txBox="1">
            <a:spLocks noGrp="1"/>
          </p:cNvSpPr>
          <p:nvPr>
            <p:ph type="body" idx="1"/>
          </p:nvPr>
        </p:nvSpPr>
        <p:spPr>
          <a:xfrm>
            <a:off x="418900" y="1573025"/>
            <a:ext cx="6118800" cy="656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2000"/>
              <a:buNone/>
            </a:pPr>
            <a:r>
              <a:rPr lang="fr-FR" u="sng"/>
              <a:t>How to we evaluate the model?</a:t>
            </a:r>
            <a:endParaRPr/>
          </a:p>
          <a:p>
            <a:pPr marL="0" lvl="0" indent="0" algn="l" rtl="0">
              <a:lnSpc>
                <a:spcPct val="100000"/>
              </a:lnSpc>
              <a:spcBef>
                <a:spcPts val="400"/>
              </a:spcBef>
              <a:spcAft>
                <a:spcPts val="0"/>
              </a:spcAft>
              <a:buSzPts val="2000"/>
              <a:buNone/>
            </a:pPr>
            <a:endParaRPr/>
          </a:p>
        </p:txBody>
      </p:sp>
      <p:sp>
        <p:nvSpPr>
          <p:cNvPr id="288" name="Google Shape;288;g376cf51690a_0_338"/>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11</a:t>
            </a:fld>
            <a:endParaRPr/>
          </a:p>
        </p:txBody>
      </p:sp>
      <p:sp>
        <p:nvSpPr>
          <p:cNvPr id="289" name="Google Shape;289;g376cf51690a_0_338"/>
          <p:cNvSpPr txBox="1"/>
          <p:nvPr/>
        </p:nvSpPr>
        <p:spPr>
          <a:xfrm>
            <a:off x="531800" y="2199050"/>
            <a:ext cx="4897200" cy="28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dirty="0" err="1">
                <a:solidFill>
                  <a:schemeClr val="dk1"/>
                </a:solidFill>
                <a:latin typeface="Calibri"/>
                <a:ea typeface="Calibri"/>
                <a:cs typeface="Calibri"/>
                <a:sym typeface="Calibri"/>
              </a:rPr>
              <a:t>Recall</a:t>
            </a:r>
            <a:r>
              <a:rPr lang="fr-FR" sz="2000" dirty="0">
                <a:solidFill>
                  <a:schemeClr val="dk1"/>
                </a:solidFill>
                <a:latin typeface="Calibri"/>
                <a:ea typeface="Calibri"/>
                <a:cs typeface="Calibri"/>
                <a:sym typeface="Calibri"/>
              </a:rPr>
              <a:t>: how good the model </a:t>
            </a:r>
            <a:r>
              <a:rPr lang="fr-FR" sz="2000" dirty="0" err="1">
                <a:solidFill>
                  <a:schemeClr val="dk1"/>
                </a:solidFill>
                <a:latin typeface="Calibri"/>
                <a:ea typeface="Calibri"/>
                <a:cs typeface="Calibri"/>
                <a:sym typeface="Calibri"/>
              </a:rPr>
              <a:t>is</a:t>
            </a:r>
            <a:r>
              <a:rPr lang="fr-FR" sz="2000" dirty="0">
                <a:solidFill>
                  <a:schemeClr val="dk1"/>
                </a:solidFill>
                <a:latin typeface="Calibri"/>
                <a:ea typeface="Calibri"/>
                <a:cs typeface="Calibri"/>
                <a:sym typeface="Calibri"/>
              </a:rPr>
              <a:t> at </a:t>
            </a:r>
            <a:r>
              <a:rPr lang="fr-FR" sz="2000" dirty="0" err="1">
                <a:solidFill>
                  <a:schemeClr val="dk1"/>
                </a:solidFill>
                <a:latin typeface="Calibri"/>
                <a:ea typeface="Calibri"/>
                <a:cs typeface="Calibri"/>
                <a:sym typeface="Calibri"/>
              </a:rPr>
              <a:t>finding</a:t>
            </a:r>
            <a:r>
              <a:rPr lang="fr-FR" sz="2000" dirty="0">
                <a:solidFill>
                  <a:schemeClr val="dk1"/>
                </a:solidFill>
                <a:latin typeface="Calibri"/>
                <a:ea typeface="Calibri"/>
                <a:cs typeface="Calibri"/>
                <a:sym typeface="Calibri"/>
              </a:rPr>
              <a:t> all the relevant articles (TP/TP+FN</a:t>
            </a:r>
            <a:r>
              <a:rPr lang="fr-FR" sz="2000" dirty="0" smtClean="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a:p>
            <a:pPr marL="0" lvl="0" indent="0" algn="l" rtl="0">
              <a:spcBef>
                <a:spcPts val="0"/>
              </a:spcBef>
              <a:spcAft>
                <a:spcPts val="0"/>
              </a:spcAft>
              <a:buNone/>
            </a:pPr>
            <a:endParaRPr sz="2000" dirty="0">
              <a:solidFill>
                <a:schemeClr val="dk1"/>
              </a:solidFill>
              <a:latin typeface="Calibri"/>
              <a:ea typeface="Calibri"/>
              <a:cs typeface="Calibri"/>
              <a:sym typeface="Calibri"/>
            </a:endParaRPr>
          </a:p>
          <a:p>
            <a:pPr marL="0" lvl="0" indent="0" algn="l" rtl="0">
              <a:spcBef>
                <a:spcPts val="0"/>
              </a:spcBef>
              <a:spcAft>
                <a:spcPts val="0"/>
              </a:spcAft>
              <a:buNone/>
            </a:pPr>
            <a:r>
              <a:rPr lang="fr-FR" sz="2000" dirty="0" err="1">
                <a:solidFill>
                  <a:schemeClr val="dk1"/>
                </a:solidFill>
                <a:latin typeface="Calibri"/>
                <a:ea typeface="Calibri"/>
                <a:cs typeface="Calibri"/>
                <a:sym typeface="Calibri"/>
              </a:rPr>
              <a:t>Precision</a:t>
            </a:r>
            <a:r>
              <a:rPr lang="fr-FR" sz="2000" dirty="0">
                <a:solidFill>
                  <a:schemeClr val="dk1"/>
                </a:solidFill>
                <a:latin typeface="Calibri"/>
                <a:ea typeface="Calibri"/>
                <a:cs typeface="Calibri"/>
                <a:sym typeface="Calibri"/>
              </a:rPr>
              <a:t>: Out of all the articles </a:t>
            </a:r>
            <a:r>
              <a:rPr lang="fr-FR" sz="2000" dirty="0" err="1">
                <a:solidFill>
                  <a:schemeClr val="dk1"/>
                </a:solidFill>
                <a:latin typeface="Calibri"/>
                <a:ea typeface="Calibri"/>
                <a:cs typeface="Calibri"/>
                <a:sym typeface="Calibri"/>
              </a:rPr>
              <a:t>included</a:t>
            </a:r>
            <a:r>
              <a:rPr lang="fr-FR" sz="2000" dirty="0">
                <a:solidFill>
                  <a:schemeClr val="dk1"/>
                </a:solidFill>
                <a:latin typeface="Calibri"/>
                <a:ea typeface="Calibri"/>
                <a:cs typeface="Calibri"/>
                <a:sym typeface="Calibri"/>
              </a:rPr>
              <a:t>, how </a:t>
            </a:r>
            <a:r>
              <a:rPr lang="fr-FR" sz="2000" dirty="0" err="1">
                <a:solidFill>
                  <a:schemeClr val="dk1"/>
                </a:solidFill>
                <a:latin typeface="Calibri"/>
                <a:ea typeface="Calibri"/>
                <a:cs typeface="Calibri"/>
                <a:sym typeface="Calibri"/>
              </a:rPr>
              <a:t>many</a:t>
            </a:r>
            <a:r>
              <a:rPr lang="fr-FR" sz="2000" dirty="0">
                <a:solidFill>
                  <a:schemeClr val="dk1"/>
                </a:solidFill>
                <a:latin typeface="Calibri"/>
                <a:ea typeface="Calibri"/>
                <a:cs typeface="Calibri"/>
                <a:sym typeface="Calibri"/>
              </a:rPr>
              <a:t> are </a:t>
            </a:r>
            <a:r>
              <a:rPr lang="fr-FR" sz="2000" dirty="0" err="1">
                <a:solidFill>
                  <a:schemeClr val="dk1"/>
                </a:solidFill>
                <a:latin typeface="Calibri"/>
                <a:ea typeface="Calibri"/>
                <a:cs typeface="Calibri"/>
                <a:sym typeface="Calibri"/>
              </a:rPr>
              <a:t>truly</a:t>
            </a:r>
            <a:r>
              <a:rPr lang="fr-FR" sz="2000" dirty="0">
                <a:solidFill>
                  <a:schemeClr val="dk1"/>
                </a:solidFill>
                <a:latin typeface="Calibri"/>
                <a:ea typeface="Calibri"/>
                <a:cs typeface="Calibri"/>
                <a:sym typeface="Calibri"/>
              </a:rPr>
              <a:t> relevant (TP/TP+FP)?</a:t>
            </a:r>
            <a:endParaRPr sz="2000" dirty="0">
              <a:solidFill>
                <a:schemeClr val="dk1"/>
              </a:solidFill>
              <a:latin typeface="Calibri"/>
              <a:ea typeface="Calibri"/>
              <a:cs typeface="Calibri"/>
              <a:sym typeface="Calibri"/>
            </a:endParaRPr>
          </a:p>
          <a:p>
            <a:pPr marL="0" lvl="0" indent="0" algn="l" rtl="0">
              <a:spcBef>
                <a:spcPts val="0"/>
              </a:spcBef>
              <a:spcAft>
                <a:spcPts val="0"/>
              </a:spcAft>
              <a:buNone/>
            </a:pPr>
            <a:endParaRPr sz="2000" dirty="0">
              <a:solidFill>
                <a:schemeClr val="dk1"/>
              </a:solidFill>
              <a:latin typeface="Calibri"/>
              <a:ea typeface="Calibri"/>
              <a:cs typeface="Calibri"/>
              <a:sym typeface="Calibri"/>
            </a:endParaRPr>
          </a:p>
        </p:txBody>
      </p:sp>
      <p:sp>
        <p:nvSpPr>
          <p:cNvPr id="290" name="Google Shape;290;g376cf51690a_0_338"/>
          <p:cNvSpPr txBox="1"/>
          <p:nvPr/>
        </p:nvSpPr>
        <p:spPr>
          <a:xfrm>
            <a:off x="6281025" y="1485350"/>
            <a:ext cx="41169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900" b="1">
                <a:latin typeface="Calibri"/>
                <a:ea typeface="Calibri"/>
                <a:cs typeface="Calibri"/>
                <a:sym typeface="Calibri"/>
              </a:rPr>
              <a:t>F1 Score:</a:t>
            </a:r>
            <a:r>
              <a:rPr lang="fr-FR" sz="1900">
                <a:latin typeface="Calibri"/>
                <a:ea typeface="Calibri"/>
                <a:cs typeface="Calibri"/>
                <a:sym typeface="Calibri"/>
              </a:rPr>
              <a:t> combines recall and precision. Because there is a trade-off between precision and recall, F1 measures how the model makes that trade-off. </a:t>
            </a:r>
            <a:endParaRPr sz="1900">
              <a:latin typeface="Calibri"/>
              <a:ea typeface="Calibri"/>
              <a:cs typeface="Calibri"/>
              <a:sym typeface="Calibri"/>
            </a:endParaRPr>
          </a:p>
        </p:txBody>
      </p:sp>
      <p:sp>
        <p:nvSpPr>
          <p:cNvPr id="291" name="Google Shape;291;g376cf51690a_0_338"/>
          <p:cNvSpPr txBox="1"/>
          <p:nvPr/>
        </p:nvSpPr>
        <p:spPr>
          <a:xfrm>
            <a:off x="778200" y="4293550"/>
            <a:ext cx="3963000" cy="16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i="1">
                <a:solidFill>
                  <a:schemeClr val="dk1"/>
                </a:solidFill>
                <a:latin typeface="Calibri"/>
                <a:ea typeface="Calibri"/>
                <a:cs typeface="Calibri"/>
                <a:sym typeface="Calibri"/>
              </a:rPr>
              <a:t>Generally aim for F1 &gt; 0.7 for simple (binary) classification problems. For more complex multi-label, F1 scores can be as low as 0.45. But, this implies a larger amount of error – deciding whether a model is fit for purpose depends on the purpose. For a map this is probably sufficient to describe general patterns in the data, but probably not for a rigorous meta-analysis.</a:t>
            </a:r>
            <a:endParaRPr i="1">
              <a:solidFill>
                <a:schemeClr val="dk1"/>
              </a:solidFill>
              <a:latin typeface="Calibri"/>
              <a:ea typeface="Calibri"/>
              <a:cs typeface="Calibri"/>
              <a:sym typeface="Calibri"/>
            </a:endParaRPr>
          </a:p>
        </p:txBody>
      </p:sp>
      <p:sp>
        <p:nvSpPr>
          <p:cNvPr id="292" name="Google Shape;292;g376cf51690a_0_338"/>
          <p:cNvSpPr txBox="1"/>
          <p:nvPr/>
        </p:nvSpPr>
        <p:spPr>
          <a:xfrm>
            <a:off x="1307150" y="6436350"/>
            <a:ext cx="3105900" cy="34200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None/>
            </a:pPr>
            <a:r>
              <a:rPr lang="fr-FR" sz="1300">
                <a:solidFill>
                  <a:srgbClr val="FF0000"/>
                </a:solidFill>
                <a:latin typeface="Calibri"/>
                <a:ea typeface="Calibri"/>
                <a:cs typeface="Calibri"/>
                <a:sym typeface="Calibri"/>
              </a:rPr>
              <a:t>TD sections: Define evaluation metrics</a:t>
            </a:r>
            <a:endParaRPr sz="13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3880ff1b0c8_0_26"/>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TD: Encoder block for classification</a:t>
            </a:r>
            <a:endParaRPr sz="2500"/>
          </a:p>
        </p:txBody>
      </p:sp>
      <p:sp>
        <p:nvSpPr>
          <p:cNvPr id="299" name="Google Shape;299;g3880ff1b0c8_0_26"/>
          <p:cNvSpPr txBox="1">
            <a:spLocks noGrp="1"/>
          </p:cNvSpPr>
          <p:nvPr>
            <p:ph type="body" idx="1"/>
          </p:nvPr>
        </p:nvSpPr>
        <p:spPr>
          <a:xfrm>
            <a:off x="439425" y="1424825"/>
            <a:ext cx="4914900" cy="409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2000"/>
              <a:buNone/>
            </a:pPr>
            <a:r>
              <a:rPr lang="fr-FR" u="sng"/>
              <a:t>Step 2: Represent text numerically</a:t>
            </a:r>
            <a:endParaRPr u="sng"/>
          </a:p>
          <a:p>
            <a:pPr marL="0" lvl="0" indent="0" algn="l" rtl="0">
              <a:lnSpc>
                <a:spcPct val="100000"/>
              </a:lnSpc>
              <a:spcBef>
                <a:spcPts val="400"/>
              </a:spcBef>
              <a:spcAft>
                <a:spcPts val="0"/>
              </a:spcAft>
              <a:buSzPts val="2000"/>
              <a:buNone/>
            </a:pPr>
            <a:endParaRPr u="sng"/>
          </a:p>
          <a:p>
            <a:pPr marL="0" lvl="0" indent="0" algn="l" rtl="0">
              <a:lnSpc>
                <a:spcPct val="100000"/>
              </a:lnSpc>
              <a:spcBef>
                <a:spcPts val="400"/>
              </a:spcBef>
              <a:spcAft>
                <a:spcPts val="0"/>
              </a:spcAft>
              <a:buSzPts val="2000"/>
              <a:buNone/>
            </a:pPr>
            <a:r>
              <a:rPr lang="fr-FR" u="sng"/>
              <a:t>2.1: Tokenisation</a:t>
            </a:r>
            <a:endParaRPr u="sng"/>
          </a:p>
          <a:p>
            <a:pPr marL="0" lvl="0" indent="0" algn="l" rtl="0">
              <a:spcBef>
                <a:spcPts val="400"/>
              </a:spcBef>
              <a:spcAft>
                <a:spcPts val="0"/>
              </a:spcAft>
              <a:buSzPts val="2000"/>
              <a:buNone/>
            </a:pPr>
            <a:r>
              <a:rPr lang="fr-FR"/>
              <a:t>Take raw text, convert it into tokens (numbers). </a:t>
            </a:r>
            <a:r>
              <a:rPr lang="fr-FR" u="sng">
                <a:solidFill>
                  <a:schemeClr val="hlink"/>
                </a:solidFill>
                <a:hlinkClick r:id="rId3"/>
              </a:rPr>
              <a:t>See example of OpenAI’s tokenizer</a:t>
            </a:r>
            <a:endParaRPr/>
          </a:p>
          <a:p>
            <a:pPr marL="0" lvl="0" indent="0" algn="l" rtl="0">
              <a:lnSpc>
                <a:spcPct val="100000"/>
              </a:lnSpc>
              <a:spcBef>
                <a:spcPts val="400"/>
              </a:spcBef>
              <a:spcAft>
                <a:spcPts val="0"/>
              </a:spcAft>
              <a:buSzPts val="2000"/>
              <a:buNone/>
            </a:pP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0" lvl="0" indent="0" algn="l" rtl="0">
              <a:lnSpc>
                <a:spcPct val="100000"/>
              </a:lnSpc>
              <a:spcBef>
                <a:spcPts val="400"/>
              </a:spcBef>
              <a:spcAft>
                <a:spcPts val="0"/>
              </a:spcAft>
              <a:buSzPts val="2000"/>
              <a:buNone/>
            </a:pPr>
            <a:endParaRPr/>
          </a:p>
          <a:p>
            <a:pPr marL="0" lvl="0" indent="0" algn="l" rtl="0">
              <a:lnSpc>
                <a:spcPct val="100000"/>
              </a:lnSpc>
              <a:spcBef>
                <a:spcPts val="400"/>
              </a:spcBef>
              <a:spcAft>
                <a:spcPts val="0"/>
              </a:spcAft>
              <a:buSzPts val="2000"/>
              <a:buNone/>
            </a:pPr>
            <a:endParaRPr/>
          </a:p>
        </p:txBody>
      </p:sp>
      <p:sp>
        <p:nvSpPr>
          <p:cNvPr id="300" name="Google Shape;300;g3880ff1b0c8_0_26"/>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12</a:t>
            </a:fld>
            <a:endParaRPr/>
          </a:p>
        </p:txBody>
      </p:sp>
      <p:sp>
        <p:nvSpPr>
          <p:cNvPr id="301" name="Google Shape;301;g3880ff1b0c8_0_26"/>
          <p:cNvSpPr txBox="1"/>
          <p:nvPr/>
        </p:nvSpPr>
        <p:spPr>
          <a:xfrm>
            <a:off x="10220500" y="1855000"/>
            <a:ext cx="1704300" cy="8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Sequence of words</a:t>
            </a:r>
            <a:endParaRPr sz="2000">
              <a:solidFill>
                <a:schemeClr val="dk1"/>
              </a:solidFill>
              <a:latin typeface="Calibri"/>
              <a:ea typeface="Calibri"/>
              <a:cs typeface="Calibri"/>
              <a:sym typeface="Calibri"/>
            </a:endParaRPr>
          </a:p>
        </p:txBody>
      </p:sp>
      <p:sp>
        <p:nvSpPr>
          <p:cNvPr id="302" name="Google Shape;302;g3880ff1b0c8_0_26"/>
          <p:cNvSpPr txBox="1"/>
          <p:nvPr/>
        </p:nvSpPr>
        <p:spPr>
          <a:xfrm>
            <a:off x="10492600" y="5737577"/>
            <a:ext cx="1160100" cy="6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Integers </a:t>
            </a:r>
            <a:endParaRPr sz="2000">
              <a:solidFill>
                <a:schemeClr val="dk1"/>
              </a:solidFill>
              <a:latin typeface="Calibri"/>
              <a:ea typeface="Calibri"/>
              <a:cs typeface="Calibri"/>
              <a:sym typeface="Calibri"/>
            </a:endParaRPr>
          </a:p>
        </p:txBody>
      </p:sp>
      <p:sp>
        <p:nvSpPr>
          <p:cNvPr id="303" name="Google Shape;303;g3880ff1b0c8_0_26"/>
          <p:cNvSpPr txBox="1"/>
          <p:nvPr/>
        </p:nvSpPr>
        <p:spPr>
          <a:xfrm>
            <a:off x="1307150" y="6436350"/>
            <a:ext cx="3105900" cy="34200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None/>
            </a:pPr>
            <a:r>
              <a:rPr lang="fr-FR" sz="1300">
                <a:solidFill>
                  <a:srgbClr val="FF0000"/>
                </a:solidFill>
                <a:latin typeface="Calibri"/>
                <a:ea typeface="Calibri"/>
                <a:cs typeface="Calibri"/>
                <a:sym typeface="Calibri"/>
              </a:rPr>
              <a:t>TD sections: Tokenize data</a:t>
            </a:r>
            <a:endParaRPr sz="1300">
              <a:solidFill>
                <a:srgbClr val="FF0000"/>
              </a:solidFill>
              <a:latin typeface="Calibri"/>
              <a:ea typeface="Calibri"/>
              <a:cs typeface="Calibri"/>
              <a:sym typeface="Calibri"/>
            </a:endParaRPr>
          </a:p>
        </p:txBody>
      </p:sp>
      <p:sp>
        <p:nvSpPr>
          <p:cNvPr id="304" name="Google Shape;304;g3880ff1b0c8_0_26"/>
          <p:cNvSpPr/>
          <p:nvPr/>
        </p:nvSpPr>
        <p:spPr>
          <a:xfrm rot="5400000">
            <a:off x="9616475" y="4177750"/>
            <a:ext cx="2734800" cy="2649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05" name="Google Shape;305;g3880ff1b0c8_0_26"/>
          <p:cNvPicPr preferRelativeResize="0"/>
          <p:nvPr/>
        </p:nvPicPr>
        <p:blipFill rotWithShape="1">
          <a:blip r:embed="rId4">
            <a:alphaModFix/>
          </a:blip>
          <a:srcRect r="36187"/>
          <a:stretch/>
        </p:blipFill>
        <p:spPr>
          <a:xfrm>
            <a:off x="5450075" y="1585600"/>
            <a:ext cx="4260925" cy="3782175"/>
          </a:xfrm>
          <a:prstGeom prst="rect">
            <a:avLst/>
          </a:prstGeom>
          <a:noFill/>
          <a:ln>
            <a:noFill/>
          </a:ln>
        </p:spPr>
      </p:pic>
      <p:pic>
        <p:nvPicPr>
          <p:cNvPr id="306" name="Google Shape;306;g3880ff1b0c8_0_26"/>
          <p:cNvPicPr preferRelativeResize="0"/>
          <p:nvPr/>
        </p:nvPicPr>
        <p:blipFill>
          <a:blip r:embed="rId5">
            <a:alphaModFix/>
          </a:blip>
          <a:stretch>
            <a:fillRect/>
          </a:stretch>
        </p:blipFill>
        <p:spPr>
          <a:xfrm>
            <a:off x="5577300" y="5737575"/>
            <a:ext cx="4189925" cy="4377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g3880ff1b0c8_0_51"/>
          <p:cNvPicPr preferRelativeResize="0"/>
          <p:nvPr/>
        </p:nvPicPr>
        <p:blipFill>
          <a:blip r:embed="rId3">
            <a:alphaModFix/>
          </a:blip>
          <a:stretch>
            <a:fillRect/>
          </a:stretch>
        </p:blipFill>
        <p:spPr>
          <a:xfrm>
            <a:off x="8487774" y="1299900"/>
            <a:ext cx="3704226" cy="3523175"/>
          </a:xfrm>
          <a:prstGeom prst="rect">
            <a:avLst/>
          </a:prstGeom>
          <a:noFill/>
          <a:ln>
            <a:noFill/>
          </a:ln>
        </p:spPr>
      </p:pic>
      <p:sp>
        <p:nvSpPr>
          <p:cNvPr id="313" name="Google Shape;313;g3880ff1b0c8_0_51"/>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TD: Encoder block for classification</a:t>
            </a:r>
            <a:endParaRPr sz="2500"/>
          </a:p>
        </p:txBody>
      </p:sp>
      <p:sp>
        <p:nvSpPr>
          <p:cNvPr id="314" name="Google Shape;314;g3880ff1b0c8_0_51"/>
          <p:cNvSpPr txBox="1">
            <a:spLocks noGrp="1"/>
          </p:cNvSpPr>
          <p:nvPr>
            <p:ph type="body" idx="1"/>
          </p:nvPr>
        </p:nvSpPr>
        <p:spPr>
          <a:xfrm>
            <a:off x="439425" y="1424825"/>
            <a:ext cx="8751600" cy="2004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Clr>
                <a:srgbClr val="000000"/>
              </a:buClr>
              <a:buSzPts val="2000"/>
              <a:buFont typeface="Arial"/>
              <a:buNone/>
            </a:pPr>
            <a:r>
              <a:rPr lang="fr-FR" u="sng"/>
              <a:t>Step 2: Represent text numerically</a:t>
            </a:r>
            <a:endParaRPr i="1"/>
          </a:p>
          <a:p>
            <a:pPr marL="0" lvl="0" indent="0" algn="l" rtl="0">
              <a:lnSpc>
                <a:spcPct val="100000"/>
              </a:lnSpc>
              <a:spcBef>
                <a:spcPts val="400"/>
              </a:spcBef>
              <a:spcAft>
                <a:spcPts val="0"/>
              </a:spcAft>
              <a:buSzPts val="2000"/>
              <a:buNone/>
            </a:pPr>
            <a:endParaRPr u="sng"/>
          </a:p>
          <a:p>
            <a:pPr marL="0" lvl="0" indent="0" algn="l" rtl="0">
              <a:lnSpc>
                <a:spcPct val="100000"/>
              </a:lnSpc>
              <a:spcBef>
                <a:spcPts val="400"/>
              </a:spcBef>
              <a:spcAft>
                <a:spcPts val="0"/>
              </a:spcAft>
              <a:buSzPts val="2000"/>
              <a:buNone/>
            </a:pPr>
            <a:r>
              <a:rPr lang="fr-FR" u="sng"/>
              <a:t>2.2: Input embedding + positional encoding</a:t>
            </a:r>
            <a:endParaRPr u="sng"/>
          </a:p>
          <a:p>
            <a:pPr marL="0" lvl="0" indent="0" algn="l" rtl="0">
              <a:spcBef>
                <a:spcPts val="400"/>
              </a:spcBef>
              <a:spcAft>
                <a:spcPts val="0"/>
              </a:spcAft>
              <a:buNone/>
            </a:pPr>
            <a:r>
              <a:rPr lang="fr-FR"/>
              <a:t>For each token, you give the model a  vector of numbers to train, as well as information about its position in relation to the other words in the sentence.</a:t>
            </a:r>
            <a:endParaRPr/>
          </a:p>
          <a:p>
            <a:pPr marL="0" lvl="0" indent="0" algn="l" rtl="0">
              <a:spcBef>
                <a:spcPts val="400"/>
              </a:spcBef>
              <a:spcAft>
                <a:spcPts val="0"/>
              </a:spcAft>
              <a:buNone/>
            </a:pPr>
            <a:endParaRPr/>
          </a:p>
          <a:p>
            <a:pPr marL="0" lvl="0" indent="0" algn="l" rtl="0">
              <a:lnSpc>
                <a:spcPct val="100000"/>
              </a:lnSpc>
              <a:spcBef>
                <a:spcPts val="400"/>
              </a:spcBef>
              <a:spcAft>
                <a:spcPts val="0"/>
              </a:spcAft>
              <a:buSzPts val="2000"/>
              <a:buNone/>
            </a:pP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0" lvl="0" indent="0" algn="l" rtl="0">
              <a:lnSpc>
                <a:spcPct val="100000"/>
              </a:lnSpc>
              <a:spcBef>
                <a:spcPts val="400"/>
              </a:spcBef>
              <a:spcAft>
                <a:spcPts val="0"/>
              </a:spcAft>
              <a:buSzPts val="2000"/>
              <a:buNone/>
            </a:pPr>
            <a:endParaRPr/>
          </a:p>
          <a:p>
            <a:pPr marL="0" lvl="0" indent="0" algn="l" rtl="0">
              <a:lnSpc>
                <a:spcPct val="100000"/>
              </a:lnSpc>
              <a:spcBef>
                <a:spcPts val="400"/>
              </a:spcBef>
              <a:spcAft>
                <a:spcPts val="0"/>
              </a:spcAft>
              <a:buSzPts val="2000"/>
              <a:buNone/>
            </a:pPr>
            <a:endParaRPr/>
          </a:p>
        </p:txBody>
      </p:sp>
      <p:sp>
        <p:nvSpPr>
          <p:cNvPr id="315" name="Google Shape;315;g3880ff1b0c8_0_51"/>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13</a:t>
            </a:fld>
            <a:endParaRPr/>
          </a:p>
        </p:txBody>
      </p:sp>
      <p:sp>
        <p:nvSpPr>
          <p:cNvPr id="316" name="Google Shape;316;g3880ff1b0c8_0_51"/>
          <p:cNvSpPr txBox="1"/>
          <p:nvPr/>
        </p:nvSpPr>
        <p:spPr>
          <a:xfrm>
            <a:off x="439425" y="5268725"/>
            <a:ext cx="1704300" cy="5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Sequence of words</a:t>
            </a:r>
            <a:endParaRPr sz="2000">
              <a:solidFill>
                <a:schemeClr val="dk1"/>
              </a:solidFill>
              <a:latin typeface="Calibri"/>
              <a:ea typeface="Calibri"/>
              <a:cs typeface="Calibri"/>
              <a:sym typeface="Calibri"/>
            </a:endParaRPr>
          </a:p>
        </p:txBody>
      </p:sp>
      <p:sp>
        <p:nvSpPr>
          <p:cNvPr id="317" name="Google Shape;317;g3880ff1b0c8_0_51"/>
          <p:cNvSpPr txBox="1"/>
          <p:nvPr/>
        </p:nvSpPr>
        <p:spPr>
          <a:xfrm>
            <a:off x="2280050" y="5464463"/>
            <a:ext cx="1160100" cy="6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Integers </a:t>
            </a:r>
            <a:endParaRPr sz="2000">
              <a:solidFill>
                <a:schemeClr val="dk1"/>
              </a:solidFill>
              <a:latin typeface="Calibri"/>
              <a:ea typeface="Calibri"/>
              <a:cs typeface="Calibri"/>
              <a:sym typeface="Calibri"/>
            </a:endParaRPr>
          </a:p>
        </p:txBody>
      </p:sp>
      <p:sp>
        <p:nvSpPr>
          <p:cNvPr id="318" name="Google Shape;318;g3880ff1b0c8_0_51"/>
          <p:cNvSpPr txBox="1"/>
          <p:nvPr/>
        </p:nvSpPr>
        <p:spPr>
          <a:xfrm>
            <a:off x="4169275" y="5260625"/>
            <a:ext cx="1018500" cy="10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matrix of vectors </a:t>
            </a:r>
            <a:endParaRPr sz="2000">
              <a:solidFill>
                <a:schemeClr val="dk1"/>
              </a:solidFill>
              <a:latin typeface="Calibri"/>
              <a:ea typeface="Calibri"/>
              <a:cs typeface="Calibri"/>
              <a:sym typeface="Calibri"/>
            </a:endParaRPr>
          </a:p>
        </p:txBody>
      </p:sp>
      <p:sp>
        <p:nvSpPr>
          <p:cNvPr id="319" name="Google Shape;319;g3880ff1b0c8_0_51"/>
          <p:cNvSpPr/>
          <p:nvPr/>
        </p:nvSpPr>
        <p:spPr>
          <a:xfrm>
            <a:off x="1352450" y="5675374"/>
            <a:ext cx="850800" cy="2349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20" name="Google Shape;320;g3880ff1b0c8_0_51"/>
          <p:cNvSpPr/>
          <p:nvPr/>
        </p:nvSpPr>
        <p:spPr>
          <a:xfrm>
            <a:off x="3318475" y="5581549"/>
            <a:ext cx="850800" cy="2349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21" name="Google Shape;321;g3880ff1b0c8_0_51"/>
          <p:cNvSpPr txBox="1"/>
          <p:nvPr/>
        </p:nvSpPr>
        <p:spPr>
          <a:xfrm>
            <a:off x="8943425" y="4823075"/>
            <a:ext cx="3202800" cy="1847100"/>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0"/>
              </a:spcAft>
              <a:buNone/>
            </a:pPr>
            <a:r>
              <a:rPr lang="fr-FR" sz="1800" i="1">
                <a:solidFill>
                  <a:schemeClr val="dk1"/>
                </a:solidFill>
                <a:latin typeface="Calibri"/>
                <a:ea typeface="Calibri"/>
                <a:cs typeface="Calibri"/>
                <a:sym typeface="Calibri"/>
              </a:rPr>
              <a:t>Why: to train matrix that represents high-dimensional vector space where semantic relationships between tokens become mathematical relationships</a:t>
            </a:r>
            <a:endParaRPr sz="1200" i="1"/>
          </a:p>
        </p:txBody>
      </p:sp>
      <p:sp>
        <p:nvSpPr>
          <p:cNvPr id="322" name="Google Shape;322;g3880ff1b0c8_0_51"/>
          <p:cNvSpPr txBox="1"/>
          <p:nvPr/>
        </p:nvSpPr>
        <p:spPr>
          <a:xfrm>
            <a:off x="501650" y="3276050"/>
            <a:ext cx="7458600" cy="1146600"/>
          </a:xfrm>
          <a:prstGeom prst="rect">
            <a:avLst/>
          </a:prstGeom>
          <a:noFill/>
          <a:ln>
            <a:noFill/>
          </a:ln>
        </p:spPr>
        <p:txBody>
          <a:bodyPr spcFirstLastPara="1" wrap="square" lIns="91425" tIns="91425" rIns="91425" bIns="91425" anchor="t" anchorCtr="0">
            <a:noAutofit/>
          </a:bodyPr>
          <a:lstStyle/>
          <a:p>
            <a:pPr marL="457200" lvl="0" indent="-342900" algn="l" rtl="0">
              <a:spcBef>
                <a:spcPts val="400"/>
              </a:spcBef>
              <a:spcAft>
                <a:spcPts val="0"/>
              </a:spcAft>
              <a:buClr>
                <a:schemeClr val="dk1"/>
              </a:buClr>
              <a:buSzPts val="1800"/>
              <a:buChar char="-"/>
            </a:pPr>
            <a:r>
              <a:rPr lang="fr-FR" sz="1800">
                <a:solidFill>
                  <a:schemeClr val="dk1"/>
                </a:solidFill>
                <a:latin typeface="Calibri"/>
                <a:ea typeface="Calibri"/>
                <a:cs typeface="Calibri"/>
                <a:sym typeface="Calibri"/>
              </a:rPr>
              <a:t>Each token (integer) is accompanied by  a vector </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Char char="-"/>
            </a:pPr>
            <a:r>
              <a:rPr lang="fr-FR" sz="1800">
                <a:solidFill>
                  <a:schemeClr val="dk1"/>
                </a:solidFill>
                <a:latin typeface="Calibri"/>
                <a:ea typeface="Calibri"/>
                <a:cs typeface="Calibri"/>
                <a:sym typeface="Calibri"/>
              </a:rPr>
              <a:t>A sequence of vectors → an embedding matrix where the i-th row of the embedding matrix = the embedding of the i-th token (this is a trainable parameter). </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Char char="-"/>
            </a:pPr>
            <a:r>
              <a:rPr lang="fr-FR" sz="1800">
                <a:solidFill>
                  <a:schemeClr val="dk1"/>
                </a:solidFill>
                <a:latin typeface="Calibri"/>
                <a:ea typeface="Calibri"/>
                <a:cs typeface="Calibri"/>
                <a:sym typeface="Calibri"/>
              </a:rPr>
              <a:t>At the end of each vector, adds information on position of the token in the sentence</a:t>
            </a:r>
            <a:endParaRPr sz="1800">
              <a:solidFill>
                <a:schemeClr val="dk1"/>
              </a:solidFill>
              <a:latin typeface="Calibri"/>
              <a:ea typeface="Calibri"/>
              <a:cs typeface="Calibri"/>
              <a:sym typeface="Calibri"/>
            </a:endParaRPr>
          </a:p>
          <a:p>
            <a:pPr marL="0" lvl="0" indent="0" algn="l" rtl="0">
              <a:spcBef>
                <a:spcPts val="400"/>
              </a:spcBef>
              <a:spcAft>
                <a:spcPts val="0"/>
              </a:spcAft>
              <a:buClr>
                <a:srgbClr val="000000"/>
              </a:buClr>
              <a:buSzPts val="2000"/>
              <a:buFont typeface="Arial"/>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376cf51690a_0_59"/>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1400"/>
              <a:buNone/>
            </a:pPr>
            <a:r>
              <a:rPr lang="fr-FR"/>
              <a:t>TD: Encoder block for classification</a:t>
            </a:r>
            <a:endParaRPr/>
          </a:p>
        </p:txBody>
      </p:sp>
      <p:sp>
        <p:nvSpPr>
          <p:cNvPr id="329" name="Google Shape;329;g376cf51690a_0_59"/>
          <p:cNvSpPr txBox="1">
            <a:spLocks noGrp="1"/>
          </p:cNvSpPr>
          <p:nvPr>
            <p:ph type="body" idx="1"/>
          </p:nvPr>
        </p:nvSpPr>
        <p:spPr>
          <a:xfrm>
            <a:off x="1055400" y="1542350"/>
            <a:ext cx="6481200" cy="33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2000"/>
              <a:buNone/>
            </a:pPr>
            <a:r>
              <a:rPr lang="fr-FR" u="sng"/>
              <a:t>Step 3: Attention</a:t>
            </a:r>
            <a:endParaRPr u="sng"/>
          </a:p>
          <a:p>
            <a:pPr marL="0" lvl="0" indent="0" algn="l" rtl="0">
              <a:lnSpc>
                <a:spcPct val="100000"/>
              </a:lnSpc>
              <a:spcBef>
                <a:spcPts val="400"/>
              </a:spcBef>
              <a:spcAft>
                <a:spcPts val="0"/>
              </a:spcAft>
              <a:buSzPts val="2000"/>
              <a:buNone/>
            </a:pPr>
            <a:r>
              <a:rPr lang="fr-FR"/>
              <a:t>The model uses these inputs to calculate the relative meaning of the word inside the sentence, because depending on the context, the same word can have different meanings</a:t>
            </a:r>
            <a:endParaRPr/>
          </a:p>
          <a:p>
            <a:pPr marL="0" lvl="0" indent="0" algn="l" rtl="0">
              <a:lnSpc>
                <a:spcPct val="100000"/>
              </a:lnSpc>
              <a:spcBef>
                <a:spcPts val="400"/>
              </a:spcBef>
              <a:spcAft>
                <a:spcPts val="0"/>
              </a:spcAft>
              <a:buSzPts val="2000"/>
              <a:buNone/>
            </a:pP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0" lvl="0" indent="0" algn="l" rtl="0">
              <a:lnSpc>
                <a:spcPct val="100000"/>
              </a:lnSpc>
              <a:spcBef>
                <a:spcPts val="400"/>
              </a:spcBef>
              <a:spcAft>
                <a:spcPts val="0"/>
              </a:spcAft>
              <a:buSzPts val="2000"/>
              <a:buNone/>
            </a:pPr>
            <a:endParaRPr/>
          </a:p>
          <a:p>
            <a:pPr marL="0" lvl="0" indent="0" algn="l" rtl="0">
              <a:lnSpc>
                <a:spcPct val="100000"/>
              </a:lnSpc>
              <a:spcBef>
                <a:spcPts val="400"/>
              </a:spcBef>
              <a:spcAft>
                <a:spcPts val="0"/>
              </a:spcAft>
              <a:buSzPts val="2000"/>
              <a:buNone/>
            </a:pPr>
            <a:endParaRPr/>
          </a:p>
        </p:txBody>
      </p:sp>
      <p:sp>
        <p:nvSpPr>
          <p:cNvPr id="330" name="Google Shape;330;g376cf51690a_0_59"/>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14</a:t>
            </a:fld>
            <a:endParaRPr/>
          </a:p>
        </p:txBody>
      </p:sp>
      <p:pic>
        <p:nvPicPr>
          <p:cNvPr id="331" name="Google Shape;331;g376cf51690a_0_59"/>
          <p:cNvPicPr preferRelativeResize="0"/>
          <p:nvPr/>
        </p:nvPicPr>
        <p:blipFill>
          <a:blip r:embed="rId3">
            <a:alphaModFix/>
          </a:blip>
          <a:stretch>
            <a:fillRect/>
          </a:stretch>
        </p:blipFill>
        <p:spPr>
          <a:xfrm>
            <a:off x="7750600" y="3237917"/>
            <a:ext cx="3571875" cy="2562225"/>
          </a:xfrm>
          <a:prstGeom prst="rect">
            <a:avLst/>
          </a:prstGeom>
          <a:noFill/>
          <a:ln>
            <a:noFill/>
          </a:ln>
        </p:spPr>
      </p:pic>
      <p:sp>
        <p:nvSpPr>
          <p:cNvPr id="332" name="Google Shape;332;g376cf51690a_0_59"/>
          <p:cNvSpPr txBox="1"/>
          <p:nvPr/>
        </p:nvSpPr>
        <p:spPr>
          <a:xfrm>
            <a:off x="1537925" y="3237925"/>
            <a:ext cx="5749200" cy="10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i="1">
                <a:solidFill>
                  <a:schemeClr val="dk1"/>
                </a:solidFill>
                <a:latin typeface="Calibri"/>
                <a:ea typeface="Calibri"/>
                <a:cs typeface="Calibri"/>
                <a:sym typeface="Calibri"/>
              </a:rPr>
              <a:t>‘more’ and ‘difficult’ contribute to the word ‘making’. So rather than its generic meaning, it’s related to making something more difficult. </a:t>
            </a:r>
            <a:endParaRPr sz="2000" i="1">
              <a:solidFill>
                <a:schemeClr val="dk1"/>
              </a:solidFill>
              <a:latin typeface="Calibri"/>
              <a:ea typeface="Calibri"/>
              <a:cs typeface="Calibri"/>
              <a:sym typeface="Calibri"/>
            </a:endParaRPr>
          </a:p>
          <a:p>
            <a:pPr marL="0" lvl="0" indent="0" algn="l" rtl="0">
              <a:spcBef>
                <a:spcPts val="0"/>
              </a:spcBef>
              <a:spcAft>
                <a:spcPts val="0"/>
              </a:spcAft>
              <a:buNone/>
            </a:pPr>
            <a:endParaRPr sz="2000" i="1">
              <a:solidFill>
                <a:schemeClr val="dk1"/>
              </a:solidFill>
              <a:latin typeface="Calibri"/>
              <a:ea typeface="Calibri"/>
              <a:cs typeface="Calibri"/>
              <a:sym typeface="Calibri"/>
            </a:endParaRPr>
          </a:p>
        </p:txBody>
      </p:sp>
      <p:sp>
        <p:nvSpPr>
          <p:cNvPr id="333" name="Google Shape;333;g376cf51690a_0_59"/>
          <p:cNvSpPr txBox="1"/>
          <p:nvPr/>
        </p:nvSpPr>
        <p:spPr>
          <a:xfrm>
            <a:off x="954800" y="4722575"/>
            <a:ext cx="6260400" cy="1467300"/>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0"/>
              </a:spcAft>
              <a:buNone/>
            </a:pPr>
            <a:r>
              <a:rPr lang="fr-FR" sz="2000" u="sng">
                <a:solidFill>
                  <a:schemeClr val="dk1"/>
                </a:solidFill>
                <a:latin typeface="Calibri"/>
                <a:ea typeface="Calibri"/>
                <a:cs typeface="Calibri"/>
                <a:sym typeface="Calibri"/>
              </a:rPr>
              <a:t>Step 4: Classification</a:t>
            </a:r>
            <a:endParaRPr sz="2000" u="sng">
              <a:solidFill>
                <a:schemeClr val="dk1"/>
              </a:solidFill>
              <a:latin typeface="Calibri"/>
              <a:ea typeface="Calibri"/>
              <a:cs typeface="Calibri"/>
              <a:sym typeface="Calibri"/>
            </a:endParaRPr>
          </a:p>
          <a:p>
            <a:pPr marL="0" lvl="0" indent="0" algn="l" rtl="0">
              <a:spcBef>
                <a:spcPts val="400"/>
              </a:spcBef>
              <a:spcAft>
                <a:spcPts val="0"/>
              </a:spcAft>
              <a:buNone/>
            </a:pPr>
            <a:r>
              <a:rPr lang="fr-FR" sz="2000">
                <a:solidFill>
                  <a:schemeClr val="dk1"/>
                </a:solidFill>
                <a:latin typeface="Calibri"/>
                <a:ea typeface="Calibri"/>
                <a:cs typeface="Calibri"/>
                <a:sym typeface="Calibri"/>
              </a:rPr>
              <a:t>Encoder produces an output matrix numerically describing the text, which is then matched with the human label (e.g. relevant or not) to train a classification layer.</a:t>
            </a:r>
            <a:endParaRPr/>
          </a:p>
        </p:txBody>
      </p:sp>
      <p:sp>
        <p:nvSpPr>
          <p:cNvPr id="334" name="Google Shape;334;g376cf51690a_0_59"/>
          <p:cNvSpPr txBox="1"/>
          <p:nvPr/>
        </p:nvSpPr>
        <p:spPr>
          <a:xfrm>
            <a:off x="1307150" y="6436350"/>
            <a:ext cx="5979900" cy="35130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None/>
            </a:pPr>
            <a:r>
              <a:rPr lang="fr-FR" sz="1300">
                <a:solidFill>
                  <a:srgbClr val="FF0000"/>
                </a:solidFill>
                <a:latin typeface="Calibri"/>
                <a:ea typeface="Calibri"/>
                <a:cs typeface="Calibri"/>
                <a:sym typeface="Calibri"/>
              </a:rPr>
              <a:t>TD sections: Calculate attention weights &amp; train classification layer</a:t>
            </a:r>
            <a:endParaRPr sz="13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376cf51690a_0_109"/>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Examples in the literature</a:t>
            </a:r>
            <a:endParaRPr/>
          </a:p>
        </p:txBody>
      </p:sp>
      <p:sp>
        <p:nvSpPr>
          <p:cNvPr id="341" name="Google Shape;341;g376cf51690a_0_109"/>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15</a:t>
            </a:fld>
            <a:endParaRPr/>
          </a:p>
        </p:txBody>
      </p:sp>
      <p:pic>
        <p:nvPicPr>
          <p:cNvPr id="342" name="Google Shape;342;g376cf51690a_0_109"/>
          <p:cNvPicPr preferRelativeResize="0"/>
          <p:nvPr/>
        </p:nvPicPr>
        <p:blipFill>
          <a:blip r:embed="rId3">
            <a:alphaModFix/>
          </a:blip>
          <a:stretch>
            <a:fillRect/>
          </a:stretch>
        </p:blipFill>
        <p:spPr>
          <a:xfrm>
            <a:off x="396050" y="1318071"/>
            <a:ext cx="5176575" cy="2302325"/>
          </a:xfrm>
          <a:prstGeom prst="rect">
            <a:avLst/>
          </a:prstGeom>
          <a:noFill/>
          <a:ln>
            <a:noFill/>
          </a:ln>
        </p:spPr>
      </p:pic>
      <p:pic>
        <p:nvPicPr>
          <p:cNvPr id="343" name="Google Shape;343;g376cf51690a_0_109"/>
          <p:cNvPicPr preferRelativeResize="0"/>
          <p:nvPr/>
        </p:nvPicPr>
        <p:blipFill>
          <a:blip r:embed="rId4">
            <a:alphaModFix/>
          </a:blip>
          <a:stretch>
            <a:fillRect/>
          </a:stretch>
        </p:blipFill>
        <p:spPr>
          <a:xfrm>
            <a:off x="1352450" y="3769825"/>
            <a:ext cx="3716650" cy="2685025"/>
          </a:xfrm>
          <a:prstGeom prst="rect">
            <a:avLst/>
          </a:prstGeom>
          <a:noFill/>
          <a:ln>
            <a:noFill/>
          </a:ln>
        </p:spPr>
      </p:pic>
      <p:pic>
        <p:nvPicPr>
          <p:cNvPr id="344" name="Google Shape;344;g376cf51690a_0_109"/>
          <p:cNvPicPr preferRelativeResize="0"/>
          <p:nvPr/>
        </p:nvPicPr>
        <p:blipFill>
          <a:blip r:embed="rId5">
            <a:alphaModFix/>
          </a:blip>
          <a:stretch>
            <a:fillRect/>
          </a:stretch>
        </p:blipFill>
        <p:spPr>
          <a:xfrm>
            <a:off x="5620013" y="3532171"/>
            <a:ext cx="2910149" cy="3047175"/>
          </a:xfrm>
          <a:prstGeom prst="rect">
            <a:avLst/>
          </a:prstGeom>
          <a:noFill/>
          <a:ln>
            <a:noFill/>
          </a:ln>
        </p:spPr>
      </p:pic>
      <p:pic>
        <p:nvPicPr>
          <p:cNvPr id="345" name="Google Shape;345;g376cf51690a_0_109"/>
          <p:cNvPicPr preferRelativeResize="0"/>
          <p:nvPr/>
        </p:nvPicPr>
        <p:blipFill>
          <a:blip r:embed="rId6">
            <a:alphaModFix/>
          </a:blip>
          <a:stretch>
            <a:fillRect/>
          </a:stretch>
        </p:blipFill>
        <p:spPr>
          <a:xfrm>
            <a:off x="8577550" y="4151617"/>
            <a:ext cx="3495215" cy="1921429"/>
          </a:xfrm>
          <a:prstGeom prst="rect">
            <a:avLst/>
          </a:prstGeom>
          <a:noFill/>
          <a:ln>
            <a:noFill/>
          </a:ln>
        </p:spPr>
      </p:pic>
      <p:sp>
        <p:nvSpPr>
          <p:cNvPr id="346" name="Google Shape;346;g376cf51690a_0_109"/>
          <p:cNvSpPr txBox="1"/>
          <p:nvPr/>
        </p:nvSpPr>
        <p:spPr>
          <a:xfrm>
            <a:off x="5969525" y="2592350"/>
            <a:ext cx="55851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Veytia D.,..., Langridge J., et al (Accepted, npj Ocean Sustainability)</a:t>
            </a: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376cf51690a_0_198"/>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Strengths &amp; Considerations</a:t>
            </a:r>
            <a:endParaRPr/>
          </a:p>
        </p:txBody>
      </p:sp>
      <p:sp>
        <p:nvSpPr>
          <p:cNvPr id="353" name="Google Shape;353;g376cf51690a_0_198"/>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16</a:t>
            </a:fld>
            <a:endParaRPr/>
          </a:p>
        </p:txBody>
      </p:sp>
      <p:sp>
        <p:nvSpPr>
          <p:cNvPr id="354" name="Google Shape;354;g376cf51690a_0_198"/>
          <p:cNvSpPr txBox="1"/>
          <p:nvPr/>
        </p:nvSpPr>
        <p:spPr>
          <a:xfrm>
            <a:off x="2889000" y="3787225"/>
            <a:ext cx="6414000" cy="18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Considerations:</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Human labelling + training the model still takes time &amp; expertise</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No guarantee that the model will perform well</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Risk that some areas of the literature are not sufficiently present in the training sample, which would lead them to be under-represented in the final outcome.</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Hidden biases…</a:t>
            </a:r>
            <a:endParaRPr sz="2000">
              <a:solidFill>
                <a:schemeClr val="dk1"/>
              </a:solidFill>
              <a:latin typeface="Calibri"/>
              <a:ea typeface="Calibri"/>
              <a:cs typeface="Calibri"/>
              <a:sym typeface="Calibri"/>
            </a:endParaRPr>
          </a:p>
        </p:txBody>
      </p:sp>
      <p:sp>
        <p:nvSpPr>
          <p:cNvPr id="355" name="Google Shape;355;g376cf51690a_0_198"/>
          <p:cNvSpPr txBox="1"/>
          <p:nvPr/>
        </p:nvSpPr>
        <p:spPr>
          <a:xfrm>
            <a:off x="2534050" y="1459275"/>
            <a:ext cx="9087000" cy="10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Strengths</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Can describe large corpuses of evidence that would otherwise not be possible</a:t>
            </a:r>
            <a:endParaRPr sz="2000">
              <a:solidFill>
                <a:schemeClr val="dk1"/>
              </a:solidFill>
              <a:latin typeface="Calibri"/>
              <a:ea typeface="Calibri"/>
              <a:cs typeface="Calibri"/>
              <a:sym typeface="Calibri"/>
            </a:endParaRPr>
          </a:p>
        </p:txBody>
      </p:sp>
      <p:pic>
        <p:nvPicPr>
          <p:cNvPr id="356" name="Google Shape;356;g376cf51690a_0_198"/>
          <p:cNvPicPr preferRelativeResize="0"/>
          <p:nvPr/>
        </p:nvPicPr>
        <p:blipFill>
          <a:blip r:embed="rId3">
            <a:alphaModFix/>
          </a:blip>
          <a:stretch>
            <a:fillRect/>
          </a:stretch>
        </p:blipFill>
        <p:spPr>
          <a:xfrm>
            <a:off x="170776" y="1254525"/>
            <a:ext cx="2214650" cy="3344850"/>
          </a:xfrm>
          <a:prstGeom prst="rect">
            <a:avLst/>
          </a:prstGeom>
          <a:noFill/>
          <a:ln>
            <a:noFill/>
          </a:ln>
        </p:spPr>
      </p:pic>
      <p:pic>
        <p:nvPicPr>
          <p:cNvPr id="357" name="Google Shape;357;g376cf51690a_0_198"/>
          <p:cNvPicPr preferRelativeResize="0"/>
          <p:nvPr/>
        </p:nvPicPr>
        <p:blipFill>
          <a:blip r:embed="rId4">
            <a:alphaModFix/>
          </a:blip>
          <a:stretch>
            <a:fillRect/>
          </a:stretch>
        </p:blipFill>
        <p:spPr>
          <a:xfrm>
            <a:off x="9406400" y="4190122"/>
            <a:ext cx="2214650" cy="2097930"/>
          </a:xfrm>
          <a:prstGeom prst="rect">
            <a:avLst/>
          </a:prstGeom>
          <a:noFill/>
          <a:ln>
            <a:noFill/>
          </a:ln>
        </p:spPr>
      </p:pic>
      <p:cxnSp>
        <p:nvCxnSpPr>
          <p:cNvPr id="358" name="Google Shape;358;g376cf51690a_0_198"/>
          <p:cNvCxnSpPr/>
          <p:nvPr/>
        </p:nvCxnSpPr>
        <p:spPr>
          <a:xfrm>
            <a:off x="9321575" y="3922800"/>
            <a:ext cx="2117700" cy="2265600"/>
          </a:xfrm>
          <a:prstGeom prst="straightConnector1">
            <a:avLst/>
          </a:prstGeom>
          <a:noFill/>
          <a:ln w="76200" cap="flat" cmpd="sng">
            <a:solidFill>
              <a:srgbClr val="C00000"/>
            </a:solidFill>
            <a:prstDash val="solid"/>
            <a:round/>
            <a:headEnd type="none" w="med" len="med"/>
            <a:tailEnd type="none" w="med" len="med"/>
          </a:ln>
        </p:spPr>
      </p:cxnSp>
      <p:cxnSp>
        <p:nvCxnSpPr>
          <p:cNvPr id="359" name="Google Shape;359;g376cf51690a_0_198"/>
          <p:cNvCxnSpPr/>
          <p:nvPr/>
        </p:nvCxnSpPr>
        <p:spPr>
          <a:xfrm flipH="1">
            <a:off x="9062650" y="3932050"/>
            <a:ext cx="2487600" cy="2256300"/>
          </a:xfrm>
          <a:prstGeom prst="straightConnector1">
            <a:avLst/>
          </a:prstGeom>
          <a:noFill/>
          <a:ln w="76200" cap="flat" cmpd="sng">
            <a:solidFill>
              <a:srgbClr val="C0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344986f7afa_0_50"/>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Considerations: Biases</a:t>
            </a:r>
            <a:endParaRPr/>
          </a:p>
        </p:txBody>
      </p:sp>
      <p:sp>
        <p:nvSpPr>
          <p:cNvPr id="366" name="Google Shape;366;g344986f7afa_0_50"/>
          <p:cNvSpPr txBox="1">
            <a:spLocks noGrp="1"/>
          </p:cNvSpPr>
          <p:nvPr>
            <p:ph type="body" idx="1"/>
          </p:nvPr>
        </p:nvSpPr>
        <p:spPr>
          <a:xfrm>
            <a:off x="1778000" y="1615442"/>
            <a:ext cx="9804300" cy="7341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fr-FR" sz="1800">
                <a:solidFill>
                  <a:srgbClr val="000000"/>
                </a:solidFill>
              </a:rPr>
              <a:t>Examples of potential bias using the ClimateBERT language model to fill in the blank, from: 10.1038/s41558-023-01890-3</a:t>
            </a:r>
            <a:endParaRPr sz="2700"/>
          </a:p>
        </p:txBody>
      </p:sp>
      <p:sp>
        <p:nvSpPr>
          <p:cNvPr id="367" name="Google Shape;367;g344986f7afa_0_50"/>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17</a:t>
            </a:fld>
            <a:endParaRPr/>
          </a:p>
        </p:txBody>
      </p:sp>
      <p:pic>
        <p:nvPicPr>
          <p:cNvPr id="368" name="Google Shape;368;g344986f7afa_0_50"/>
          <p:cNvPicPr preferRelativeResize="0"/>
          <p:nvPr/>
        </p:nvPicPr>
        <p:blipFill>
          <a:blip r:embed="rId3">
            <a:alphaModFix/>
          </a:blip>
          <a:stretch>
            <a:fillRect/>
          </a:stretch>
        </p:blipFill>
        <p:spPr>
          <a:xfrm>
            <a:off x="501649" y="2535906"/>
            <a:ext cx="5817875" cy="2987975"/>
          </a:xfrm>
          <a:prstGeom prst="rect">
            <a:avLst/>
          </a:prstGeom>
          <a:noFill/>
          <a:ln>
            <a:noFill/>
          </a:ln>
        </p:spPr>
      </p:pic>
      <p:pic>
        <p:nvPicPr>
          <p:cNvPr id="369" name="Google Shape;369;g344986f7afa_0_50"/>
          <p:cNvPicPr preferRelativeResize="0"/>
          <p:nvPr/>
        </p:nvPicPr>
        <p:blipFill>
          <a:blip r:embed="rId4">
            <a:alphaModFix/>
          </a:blip>
          <a:stretch>
            <a:fillRect/>
          </a:stretch>
        </p:blipFill>
        <p:spPr>
          <a:xfrm>
            <a:off x="6510675" y="2986929"/>
            <a:ext cx="5110375" cy="306622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2d32c6e0718_0_67"/>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Other applications:</a:t>
            </a:r>
            <a:r>
              <a:rPr lang="fr-FR" sz="2600"/>
              <a:t> Relevance ranking </a:t>
            </a:r>
            <a:r>
              <a:rPr lang="fr-FR"/>
              <a:t> </a:t>
            </a:r>
            <a:endParaRPr/>
          </a:p>
        </p:txBody>
      </p:sp>
      <p:sp>
        <p:nvSpPr>
          <p:cNvPr id="376" name="Google Shape;376;g2d32c6e0718_0_67"/>
          <p:cNvSpPr txBox="1">
            <a:spLocks noGrp="1"/>
          </p:cNvSpPr>
          <p:nvPr>
            <p:ph type="body" idx="1"/>
          </p:nvPr>
        </p:nvSpPr>
        <p:spPr>
          <a:xfrm>
            <a:off x="1778000" y="1615451"/>
            <a:ext cx="9780000" cy="10023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
            </a:pPr>
            <a:r>
              <a:rPr lang="fr-FR"/>
              <a:t>Model that predicts relevance ranking </a:t>
            </a:r>
            <a:endParaRPr/>
          </a:p>
          <a:p>
            <a:pPr marL="457200" lvl="0" indent="0" algn="l" rtl="0">
              <a:lnSpc>
                <a:spcPct val="100000"/>
              </a:lnSpc>
              <a:spcBef>
                <a:spcPts val="400"/>
              </a:spcBef>
              <a:spcAft>
                <a:spcPts val="0"/>
              </a:spcAft>
              <a:buSzPts val="2000"/>
              <a:buNone/>
            </a:pPr>
            <a:r>
              <a:rPr lang="fr-FR"/>
              <a:t>( e.g. method </a:t>
            </a:r>
            <a:r>
              <a:rPr lang="fr-FR" u="sng">
                <a:solidFill>
                  <a:schemeClr val="hlink"/>
                </a:solidFill>
                <a:hlinkClick r:id="rId3"/>
              </a:rPr>
              <a:t>Cohen et al 2009</a:t>
            </a:r>
            <a:r>
              <a:rPr lang="fr-FR"/>
              <a:t> ; e.g. use. </a:t>
            </a:r>
            <a:r>
              <a:rPr lang="fr-FR" u="sng">
                <a:solidFill>
                  <a:schemeClr val="hlink"/>
                </a:solidFill>
                <a:hlinkClick r:id="rId4"/>
              </a:rPr>
              <a:t>Apriyani et al., 2024</a:t>
            </a:r>
            <a:r>
              <a:rPr lang="fr-FR"/>
              <a:t> )</a:t>
            </a:r>
            <a:endParaRPr/>
          </a:p>
          <a:p>
            <a:pPr marL="457200" lvl="0" indent="0" algn="l" rtl="0">
              <a:lnSpc>
                <a:spcPct val="100000"/>
              </a:lnSpc>
              <a:spcBef>
                <a:spcPts val="400"/>
              </a:spcBef>
              <a:spcAft>
                <a:spcPts val="0"/>
              </a:spcAft>
              <a:buSzPts val="2000"/>
              <a:buNone/>
            </a:pPr>
            <a:endParaRPr/>
          </a:p>
          <a:p>
            <a:pPr marL="457200" lvl="0" indent="0" algn="l" rtl="0">
              <a:lnSpc>
                <a:spcPct val="100000"/>
              </a:lnSpc>
              <a:spcBef>
                <a:spcPts val="400"/>
              </a:spcBef>
              <a:spcAft>
                <a:spcPts val="0"/>
              </a:spcAft>
              <a:buSzPts val="2000"/>
              <a:buNone/>
            </a:pPr>
            <a:endParaRPr/>
          </a:p>
          <a:p>
            <a:pPr marL="457200" lvl="0" indent="0" algn="l" rtl="0">
              <a:lnSpc>
                <a:spcPct val="100000"/>
              </a:lnSpc>
              <a:spcBef>
                <a:spcPts val="400"/>
              </a:spcBef>
              <a:spcAft>
                <a:spcPts val="0"/>
              </a:spcAft>
              <a:buSzPts val="2000"/>
              <a:buNone/>
            </a:pPr>
            <a:endParaRPr/>
          </a:p>
          <a:p>
            <a:pPr marL="457200" lvl="0" indent="0" algn="l" rtl="0">
              <a:lnSpc>
                <a:spcPct val="100000"/>
              </a:lnSpc>
              <a:spcBef>
                <a:spcPts val="400"/>
              </a:spcBef>
              <a:spcAft>
                <a:spcPts val="0"/>
              </a:spcAft>
              <a:buSzPts val="2000"/>
              <a:buNone/>
            </a:pPr>
            <a:endParaRPr/>
          </a:p>
          <a:p>
            <a:pPr marL="0" lvl="0" indent="0" algn="l" rtl="0">
              <a:lnSpc>
                <a:spcPct val="100000"/>
              </a:lnSpc>
              <a:spcBef>
                <a:spcPts val="400"/>
              </a:spcBef>
              <a:spcAft>
                <a:spcPts val="0"/>
              </a:spcAft>
              <a:buSzPts val="2000"/>
              <a:buNone/>
            </a:pPr>
            <a:endParaRPr/>
          </a:p>
        </p:txBody>
      </p:sp>
      <p:sp>
        <p:nvSpPr>
          <p:cNvPr id="377" name="Google Shape;377;g2d32c6e0718_0_67"/>
          <p:cNvSpPr txBox="1">
            <a:spLocks noGrp="1"/>
          </p:cNvSpPr>
          <p:nvPr>
            <p:ph type="sldNum" idx="12"/>
          </p:nvPr>
        </p:nvSpPr>
        <p:spPr>
          <a:xfrm>
            <a:off x="478576" y="6054463"/>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18</a:t>
            </a:fld>
            <a:endParaRPr/>
          </a:p>
        </p:txBody>
      </p:sp>
      <p:sp>
        <p:nvSpPr>
          <p:cNvPr id="378" name="Google Shape;378;g2d32c6e0718_0_67"/>
          <p:cNvSpPr/>
          <p:nvPr/>
        </p:nvSpPr>
        <p:spPr>
          <a:xfrm>
            <a:off x="9867050" y="3178225"/>
            <a:ext cx="159000" cy="159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79" name="Google Shape;379;g2d32c6e0718_0_67"/>
          <p:cNvSpPr/>
          <p:nvPr/>
        </p:nvSpPr>
        <p:spPr>
          <a:xfrm>
            <a:off x="10095650" y="3178225"/>
            <a:ext cx="159000" cy="1590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0" name="Google Shape;380;g2d32c6e0718_0_67"/>
          <p:cNvSpPr/>
          <p:nvPr/>
        </p:nvSpPr>
        <p:spPr>
          <a:xfrm>
            <a:off x="10324250" y="3178225"/>
            <a:ext cx="159000" cy="1590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1" name="Google Shape;381;g2d32c6e0718_0_67"/>
          <p:cNvSpPr/>
          <p:nvPr/>
        </p:nvSpPr>
        <p:spPr>
          <a:xfrm>
            <a:off x="10324250" y="3483025"/>
            <a:ext cx="159000" cy="159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2" name="Google Shape;382;g2d32c6e0718_0_67"/>
          <p:cNvSpPr/>
          <p:nvPr/>
        </p:nvSpPr>
        <p:spPr>
          <a:xfrm>
            <a:off x="10095650" y="3483025"/>
            <a:ext cx="159000" cy="159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3" name="Google Shape;383;g2d32c6e0718_0_67"/>
          <p:cNvSpPr/>
          <p:nvPr/>
        </p:nvSpPr>
        <p:spPr>
          <a:xfrm>
            <a:off x="9867050" y="3483025"/>
            <a:ext cx="159000" cy="1590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84" name="Google Shape;384;g2d32c6e0718_0_67"/>
          <p:cNvPicPr preferRelativeResize="0"/>
          <p:nvPr/>
        </p:nvPicPr>
        <p:blipFill rotWithShape="1">
          <a:blip r:embed="rId5">
            <a:alphaModFix/>
          </a:blip>
          <a:srcRect l="22471" t="9132" r="22178" b="38293"/>
          <a:stretch/>
        </p:blipFill>
        <p:spPr>
          <a:xfrm>
            <a:off x="8125350" y="4506125"/>
            <a:ext cx="976940" cy="1002251"/>
          </a:xfrm>
          <a:prstGeom prst="rect">
            <a:avLst/>
          </a:prstGeom>
          <a:noFill/>
          <a:ln>
            <a:noFill/>
          </a:ln>
        </p:spPr>
      </p:pic>
      <p:sp>
        <p:nvSpPr>
          <p:cNvPr id="385" name="Google Shape;385;g2d32c6e0718_0_67"/>
          <p:cNvSpPr/>
          <p:nvPr/>
        </p:nvSpPr>
        <p:spPr>
          <a:xfrm>
            <a:off x="5938500" y="2946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6" name="Google Shape;386;g2d32c6e0718_0_67"/>
          <p:cNvSpPr/>
          <p:nvPr/>
        </p:nvSpPr>
        <p:spPr>
          <a:xfrm>
            <a:off x="6167100" y="29465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7" name="Google Shape;387;g2d32c6e0718_0_67"/>
          <p:cNvSpPr/>
          <p:nvPr/>
        </p:nvSpPr>
        <p:spPr>
          <a:xfrm>
            <a:off x="6395700" y="29465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8" name="Google Shape;388;g2d32c6e0718_0_67"/>
          <p:cNvSpPr/>
          <p:nvPr/>
        </p:nvSpPr>
        <p:spPr>
          <a:xfrm>
            <a:off x="6395700" y="325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9" name="Google Shape;389;g2d32c6e0718_0_67"/>
          <p:cNvSpPr/>
          <p:nvPr/>
        </p:nvSpPr>
        <p:spPr>
          <a:xfrm>
            <a:off x="6167100" y="32513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0" name="Google Shape;390;g2d32c6e0718_0_67"/>
          <p:cNvSpPr/>
          <p:nvPr/>
        </p:nvSpPr>
        <p:spPr>
          <a:xfrm>
            <a:off x="5938500" y="325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1" name="Google Shape;391;g2d32c6e0718_0_67"/>
          <p:cNvSpPr/>
          <p:nvPr/>
        </p:nvSpPr>
        <p:spPr>
          <a:xfrm>
            <a:off x="6624300" y="2946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2" name="Google Shape;392;g2d32c6e0718_0_67"/>
          <p:cNvSpPr/>
          <p:nvPr/>
        </p:nvSpPr>
        <p:spPr>
          <a:xfrm>
            <a:off x="6852900" y="29465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3" name="Google Shape;393;g2d32c6e0718_0_67"/>
          <p:cNvSpPr/>
          <p:nvPr/>
        </p:nvSpPr>
        <p:spPr>
          <a:xfrm>
            <a:off x="7081500" y="2946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4" name="Google Shape;394;g2d32c6e0718_0_67"/>
          <p:cNvSpPr/>
          <p:nvPr/>
        </p:nvSpPr>
        <p:spPr>
          <a:xfrm>
            <a:off x="7081500" y="325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5" name="Google Shape;395;g2d32c6e0718_0_67"/>
          <p:cNvSpPr/>
          <p:nvPr/>
        </p:nvSpPr>
        <p:spPr>
          <a:xfrm>
            <a:off x="6852900" y="325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6" name="Google Shape;396;g2d32c6e0718_0_67"/>
          <p:cNvSpPr/>
          <p:nvPr/>
        </p:nvSpPr>
        <p:spPr>
          <a:xfrm>
            <a:off x="6624300" y="32513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7" name="Google Shape;397;g2d32c6e0718_0_67"/>
          <p:cNvSpPr/>
          <p:nvPr/>
        </p:nvSpPr>
        <p:spPr>
          <a:xfrm>
            <a:off x="5938500" y="34958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8" name="Google Shape;398;g2d32c6e0718_0_67"/>
          <p:cNvSpPr/>
          <p:nvPr/>
        </p:nvSpPr>
        <p:spPr>
          <a:xfrm>
            <a:off x="6167100" y="3495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99" name="Google Shape;399;g2d32c6e0718_0_67"/>
          <p:cNvSpPr/>
          <p:nvPr/>
        </p:nvSpPr>
        <p:spPr>
          <a:xfrm>
            <a:off x="6395700" y="34958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0" name="Google Shape;400;g2d32c6e0718_0_67"/>
          <p:cNvSpPr/>
          <p:nvPr/>
        </p:nvSpPr>
        <p:spPr>
          <a:xfrm>
            <a:off x="6395700" y="38006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1" name="Google Shape;401;g2d32c6e0718_0_67"/>
          <p:cNvSpPr/>
          <p:nvPr/>
        </p:nvSpPr>
        <p:spPr>
          <a:xfrm>
            <a:off x="6167100" y="38006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2" name="Google Shape;402;g2d32c6e0718_0_67"/>
          <p:cNvSpPr/>
          <p:nvPr/>
        </p:nvSpPr>
        <p:spPr>
          <a:xfrm>
            <a:off x="5938500" y="38006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3" name="Google Shape;403;g2d32c6e0718_0_67"/>
          <p:cNvSpPr/>
          <p:nvPr/>
        </p:nvSpPr>
        <p:spPr>
          <a:xfrm>
            <a:off x="6624300" y="3495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4" name="Google Shape;404;g2d32c6e0718_0_67"/>
          <p:cNvSpPr/>
          <p:nvPr/>
        </p:nvSpPr>
        <p:spPr>
          <a:xfrm>
            <a:off x="6852900" y="3495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5" name="Google Shape;405;g2d32c6e0718_0_67"/>
          <p:cNvSpPr/>
          <p:nvPr/>
        </p:nvSpPr>
        <p:spPr>
          <a:xfrm>
            <a:off x="7081500" y="3495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6" name="Google Shape;406;g2d32c6e0718_0_67"/>
          <p:cNvSpPr/>
          <p:nvPr/>
        </p:nvSpPr>
        <p:spPr>
          <a:xfrm>
            <a:off x="7081500" y="38006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7" name="Google Shape;407;g2d32c6e0718_0_67"/>
          <p:cNvSpPr/>
          <p:nvPr/>
        </p:nvSpPr>
        <p:spPr>
          <a:xfrm>
            <a:off x="6852900" y="38006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08" name="Google Shape;408;g2d32c6e0718_0_67"/>
          <p:cNvSpPr/>
          <p:nvPr/>
        </p:nvSpPr>
        <p:spPr>
          <a:xfrm>
            <a:off x="6624300" y="38006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409" name="Google Shape;409;g2d32c6e0718_0_67"/>
          <p:cNvCxnSpPr/>
          <p:nvPr/>
        </p:nvCxnSpPr>
        <p:spPr>
          <a:xfrm>
            <a:off x="7459325" y="3359350"/>
            <a:ext cx="2147400" cy="11700"/>
          </a:xfrm>
          <a:prstGeom prst="straightConnector1">
            <a:avLst/>
          </a:prstGeom>
          <a:noFill/>
          <a:ln w="9525" cap="flat" cmpd="sng">
            <a:solidFill>
              <a:schemeClr val="dk2"/>
            </a:solidFill>
            <a:prstDash val="solid"/>
            <a:round/>
            <a:headEnd type="none" w="sm" len="sm"/>
            <a:tailEnd type="triangle" w="med" len="med"/>
          </a:ln>
        </p:spPr>
      </p:cxnSp>
      <p:pic>
        <p:nvPicPr>
          <p:cNvPr id="410" name="Google Shape;410;g2d32c6e0718_0_67" title="Public Domain Clip Art Image | brain | ID: 13920089414731 ..."/>
          <p:cNvPicPr preferRelativeResize="0"/>
          <p:nvPr/>
        </p:nvPicPr>
        <p:blipFill rotWithShape="1">
          <a:blip r:embed="rId6">
            <a:alphaModFix/>
          </a:blip>
          <a:srcRect/>
          <a:stretch/>
        </p:blipFill>
        <p:spPr>
          <a:xfrm>
            <a:off x="8241740" y="2974674"/>
            <a:ext cx="624063" cy="781053"/>
          </a:xfrm>
          <a:prstGeom prst="rect">
            <a:avLst/>
          </a:prstGeom>
          <a:noFill/>
          <a:ln>
            <a:noFill/>
          </a:ln>
        </p:spPr>
      </p:pic>
      <p:sp>
        <p:nvSpPr>
          <p:cNvPr id="411" name="Google Shape;411;g2d32c6e0718_0_67"/>
          <p:cNvSpPr/>
          <p:nvPr/>
        </p:nvSpPr>
        <p:spPr>
          <a:xfrm>
            <a:off x="5938500" y="46229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2" name="Google Shape;412;g2d32c6e0718_0_67"/>
          <p:cNvSpPr/>
          <p:nvPr/>
        </p:nvSpPr>
        <p:spPr>
          <a:xfrm>
            <a:off x="6167100" y="49277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3" name="Google Shape;413;g2d32c6e0718_0_67"/>
          <p:cNvSpPr/>
          <p:nvPr/>
        </p:nvSpPr>
        <p:spPr>
          <a:xfrm>
            <a:off x="6395700" y="49277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4" name="Google Shape;414;g2d32c6e0718_0_67"/>
          <p:cNvSpPr/>
          <p:nvPr/>
        </p:nvSpPr>
        <p:spPr>
          <a:xfrm>
            <a:off x="6167100" y="46229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5" name="Google Shape;415;g2d32c6e0718_0_67"/>
          <p:cNvSpPr/>
          <p:nvPr/>
        </p:nvSpPr>
        <p:spPr>
          <a:xfrm>
            <a:off x="7081500" y="46229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6" name="Google Shape;416;g2d32c6e0718_0_67"/>
          <p:cNvSpPr/>
          <p:nvPr/>
        </p:nvSpPr>
        <p:spPr>
          <a:xfrm>
            <a:off x="7081500" y="49277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7" name="Google Shape;417;g2d32c6e0718_0_67"/>
          <p:cNvSpPr/>
          <p:nvPr/>
        </p:nvSpPr>
        <p:spPr>
          <a:xfrm>
            <a:off x="6852900" y="49277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8" name="Google Shape;418;g2d32c6e0718_0_67"/>
          <p:cNvSpPr/>
          <p:nvPr/>
        </p:nvSpPr>
        <p:spPr>
          <a:xfrm>
            <a:off x="6624300" y="49277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19" name="Google Shape;419;g2d32c6e0718_0_67"/>
          <p:cNvSpPr/>
          <p:nvPr/>
        </p:nvSpPr>
        <p:spPr>
          <a:xfrm>
            <a:off x="6167100" y="51722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0" name="Google Shape;420;g2d32c6e0718_0_67"/>
          <p:cNvSpPr/>
          <p:nvPr/>
        </p:nvSpPr>
        <p:spPr>
          <a:xfrm>
            <a:off x="6395700" y="51722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1" name="Google Shape;421;g2d32c6e0718_0_67"/>
          <p:cNvSpPr/>
          <p:nvPr/>
        </p:nvSpPr>
        <p:spPr>
          <a:xfrm>
            <a:off x="6395700" y="5477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2" name="Google Shape;422;g2d32c6e0718_0_67"/>
          <p:cNvSpPr/>
          <p:nvPr/>
        </p:nvSpPr>
        <p:spPr>
          <a:xfrm>
            <a:off x="6167100" y="5477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3" name="Google Shape;423;g2d32c6e0718_0_67"/>
          <p:cNvSpPr/>
          <p:nvPr/>
        </p:nvSpPr>
        <p:spPr>
          <a:xfrm>
            <a:off x="5938500" y="5477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4" name="Google Shape;424;g2d32c6e0718_0_67"/>
          <p:cNvSpPr/>
          <p:nvPr/>
        </p:nvSpPr>
        <p:spPr>
          <a:xfrm>
            <a:off x="6624300" y="51722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5" name="Google Shape;425;g2d32c6e0718_0_67"/>
          <p:cNvSpPr/>
          <p:nvPr/>
        </p:nvSpPr>
        <p:spPr>
          <a:xfrm>
            <a:off x="6852900" y="51722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6" name="Google Shape;426;g2d32c6e0718_0_67"/>
          <p:cNvSpPr/>
          <p:nvPr/>
        </p:nvSpPr>
        <p:spPr>
          <a:xfrm>
            <a:off x="7081500" y="51722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7" name="Google Shape;427;g2d32c6e0718_0_67"/>
          <p:cNvSpPr/>
          <p:nvPr/>
        </p:nvSpPr>
        <p:spPr>
          <a:xfrm>
            <a:off x="7081500" y="5477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8" name="Google Shape;428;g2d32c6e0718_0_67"/>
          <p:cNvSpPr/>
          <p:nvPr/>
        </p:nvSpPr>
        <p:spPr>
          <a:xfrm>
            <a:off x="6852900" y="5477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29" name="Google Shape;429;g2d32c6e0718_0_67"/>
          <p:cNvSpPr/>
          <p:nvPr/>
        </p:nvSpPr>
        <p:spPr>
          <a:xfrm>
            <a:off x="6624300" y="54770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0" name="Google Shape;430;g2d32c6e0718_0_67"/>
          <p:cNvSpPr/>
          <p:nvPr/>
        </p:nvSpPr>
        <p:spPr>
          <a:xfrm>
            <a:off x="6395700" y="46229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1" name="Google Shape;431;g2d32c6e0718_0_67"/>
          <p:cNvSpPr/>
          <p:nvPr/>
        </p:nvSpPr>
        <p:spPr>
          <a:xfrm>
            <a:off x="5938500" y="49277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32" name="Google Shape;432;g2d32c6e0718_0_67"/>
          <p:cNvSpPr/>
          <p:nvPr/>
        </p:nvSpPr>
        <p:spPr>
          <a:xfrm>
            <a:off x="5938500" y="51722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433" name="Google Shape;433;g2d32c6e0718_0_67"/>
          <p:cNvCxnSpPr>
            <a:endCxn id="384" idx="3"/>
          </p:cNvCxnSpPr>
          <p:nvPr/>
        </p:nvCxnSpPr>
        <p:spPr>
          <a:xfrm flipH="1">
            <a:off x="9102290" y="3832751"/>
            <a:ext cx="954600" cy="1174500"/>
          </a:xfrm>
          <a:prstGeom prst="straightConnector1">
            <a:avLst/>
          </a:prstGeom>
          <a:noFill/>
          <a:ln w="9525" cap="flat" cmpd="sng">
            <a:solidFill>
              <a:schemeClr val="dk2"/>
            </a:solidFill>
            <a:prstDash val="solid"/>
            <a:round/>
            <a:headEnd type="none" w="sm" len="sm"/>
            <a:tailEnd type="triangle" w="med" len="med"/>
          </a:ln>
        </p:spPr>
      </p:cxnSp>
      <p:cxnSp>
        <p:nvCxnSpPr>
          <p:cNvPr id="434" name="Google Shape;434;g2d32c6e0718_0_67"/>
          <p:cNvCxnSpPr>
            <a:stCxn id="384" idx="1"/>
          </p:cNvCxnSpPr>
          <p:nvPr/>
        </p:nvCxnSpPr>
        <p:spPr>
          <a:xfrm rot="10800000">
            <a:off x="7563150" y="4998851"/>
            <a:ext cx="562200" cy="8400"/>
          </a:xfrm>
          <a:prstGeom prst="straightConnector1">
            <a:avLst/>
          </a:prstGeom>
          <a:noFill/>
          <a:ln w="9525" cap="flat" cmpd="sng">
            <a:solidFill>
              <a:schemeClr val="dk2"/>
            </a:solidFill>
            <a:prstDash val="solid"/>
            <a:round/>
            <a:headEnd type="none" w="sm" len="sm"/>
            <a:tailEnd type="triangle" w="med" len="med"/>
          </a:ln>
        </p:spPr>
      </p:cxnSp>
      <p:cxnSp>
        <p:nvCxnSpPr>
          <p:cNvPr id="435" name="Google Shape;435;g2d32c6e0718_0_67"/>
          <p:cNvCxnSpPr/>
          <p:nvPr/>
        </p:nvCxnSpPr>
        <p:spPr>
          <a:xfrm rot="10800000" flipH="1">
            <a:off x="7300071" y="3867327"/>
            <a:ext cx="886500" cy="638700"/>
          </a:xfrm>
          <a:prstGeom prst="straightConnector1">
            <a:avLst/>
          </a:prstGeom>
          <a:noFill/>
          <a:ln w="9525" cap="flat" cmpd="sng">
            <a:solidFill>
              <a:schemeClr val="dk2"/>
            </a:solidFill>
            <a:prstDash val="solid"/>
            <a:round/>
            <a:headEnd type="none" w="sm" len="sm"/>
            <a:tailEnd type="triangle" w="med" len="med"/>
          </a:ln>
        </p:spPr>
      </p:cxnSp>
      <p:sp>
        <p:nvSpPr>
          <p:cNvPr id="436" name="Google Shape;436;g2d32c6e0718_0_6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g2d32c6e0718_0_67"/>
          <p:cNvSpPr txBox="1"/>
          <p:nvPr/>
        </p:nvSpPr>
        <p:spPr>
          <a:xfrm>
            <a:off x="7767300" y="5508475"/>
            <a:ext cx="1782000" cy="78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ML model predicts relevance for remaining unseen documents</a:t>
            </a:r>
            <a:endParaRPr sz="1300" b="0" i="0" u="none" strike="noStrike" cap="none">
              <a:solidFill>
                <a:schemeClr val="dk1"/>
              </a:solidFill>
              <a:latin typeface="Calibri"/>
              <a:ea typeface="Calibri"/>
              <a:cs typeface="Calibri"/>
              <a:sym typeface="Calibri"/>
            </a:endParaRPr>
          </a:p>
        </p:txBody>
      </p:sp>
      <p:sp>
        <p:nvSpPr>
          <p:cNvPr id="438" name="Google Shape;438;g2d32c6e0718_0_67"/>
          <p:cNvSpPr txBox="1"/>
          <p:nvPr/>
        </p:nvSpPr>
        <p:spPr>
          <a:xfrm>
            <a:off x="5812800" y="2467750"/>
            <a:ext cx="17820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Set of article to screen</a:t>
            </a:r>
            <a:endParaRPr sz="1300" b="0" i="0" u="none" strike="noStrike" cap="none">
              <a:solidFill>
                <a:schemeClr val="dk1"/>
              </a:solidFill>
              <a:latin typeface="Calibri"/>
              <a:ea typeface="Calibri"/>
              <a:cs typeface="Calibri"/>
              <a:sym typeface="Calibri"/>
            </a:endParaRPr>
          </a:p>
        </p:txBody>
      </p:sp>
      <p:sp>
        <p:nvSpPr>
          <p:cNvPr id="439" name="Google Shape;439;g2d32c6e0718_0_67"/>
          <p:cNvSpPr txBox="1"/>
          <p:nvPr/>
        </p:nvSpPr>
        <p:spPr>
          <a:xfrm>
            <a:off x="9867050" y="2632225"/>
            <a:ext cx="17820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X article screened </a:t>
            </a:r>
            <a:endParaRPr sz="1300" b="0" i="0" u="none" strike="noStrike" cap="none">
              <a:solidFill>
                <a:schemeClr val="dk1"/>
              </a:solidFill>
              <a:latin typeface="Calibri"/>
              <a:ea typeface="Calibri"/>
              <a:cs typeface="Calibri"/>
              <a:sym typeface="Calibri"/>
            </a:endParaRPr>
          </a:p>
        </p:txBody>
      </p:sp>
      <p:sp>
        <p:nvSpPr>
          <p:cNvPr id="440" name="Google Shape;440;g2d32c6e0718_0_67"/>
          <p:cNvSpPr txBox="1"/>
          <p:nvPr/>
        </p:nvSpPr>
        <p:spPr>
          <a:xfrm>
            <a:off x="4781450" y="4727475"/>
            <a:ext cx="1191900" cy="78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Re-organized article to screen</a:t>
            </a:r>
            <a:endParaRPr sz="1300" b="0" i="0" u="none" strike="noStrike" cap="none">
              <a:solidFill>
                <a:schemeClr val="dk1"/>
              </a:solidFill>
              <a:latin typeface="Calibri"/>
              <a:ea typeface="Calibri"/>
              <a:cs typeface="Calibri"/>
              <a:sym typeface="Calibri"/>
            </a:endParaRPr>
          </a:p>
        </p:txBody>
      </p:sp>
      <p:sp>
        <p:nvSpPr>
          <p:cNvPr id="441" name="Google Shape;441;g2d32c6e0718_0_67"/>
          <p:cNvSpPr txBox="1"/>
          <p:nvPr/>
        </p:nvSpPr>
        <p:spPr>
          <a:xfrm>
            <a:off x="8403625" y="2462375"/>
            <a:ext cx="300300" cy="4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1</a:t>
            </a:r>
            <a:endParaRPr sz="2000" b="0" i="0" u="none" strike="noStrike" cap="none">
              <a:solidFill>
                <a:schemeClr val="dk1"/>
              </a:solidFill>
              <a:latin typeface="Calibri"/>
              <a:ea typeface="Calibri"/>
              <a:cs typeface="Calibri"/>
              <a:sym typeface="Calibri"/>
            </a:endParaRPr>
          </a:p>
        </p:txBody>
      </p:sp>
      <p:sp>
        <p:nvSpPr>
          <p:cNvPr id="442" name="Google Shape;442;g2d32c6e0718_0_67"/>
          <p:cNvSpPr txBox="1"/>
          <p:nvPr/>
        </p:nvSpPr>
        <p:spPr>
          <a:xfrm>
            <a:off x="9725750" y="4322350"/>
            <a:ext cx="300300" cy="4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2</a:t>
            </a:r>
            <a:endParaRPr sz="2000" b="0" i="0" u="none" strike="noStrike" cap="none">
              <a:solidFill>
                <a:schemeClr val="dk1"/>
              </a:solidFill>
              <a:latin typeface="Calibri"/>
              <a:ea typeface="Calibri"/>
              <a:cs typeface="Calibri"/>
              <a:sym typeface="Calibri"/>
            </a:endParaRPr>
          </a:p>
        </p:txBody>
      </p:sp>
      <p:sp>
        <p:nvSpPr>
          <p:cNvPr id="443" name="Google Shape;443;g2d32c6e0718_0_67"/>
          <p:cNvSpPr txBox="1"/>
          <p:nvPr/>
        </p:nvSpPr>
        <p:spPr>
          <a:xfrm>
            <a:off x="7792650" y="4522638"/>
            <a:ext cx="300300" cy="4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3</a:t>
            </a:r>
            <a:endParaRPr sz="2000" b="0" i="0" u="none" strike="noStrike" cap="none">
              <a:solidFill>
                <a:schemeClr val="dk1"/>
              </a:solidFill>
              <a:latin typeface="Calibri"/>
              <a:ea typeface="Calibri"/>
              <a:cs typeface="Calibri"/>
              <a:sym typeface="Calibri"/>
            </a:endParaRPr>
          </a:p>
        </p:txBody>
      </p:sp>
      <p:sp>
        <p:nvSpPr>
          <p:cNvPr id="444" name="Google Shape;444;g2d32c6e0718_0_67"/>
          <p:cNvSpPr txBox="1"/>
          <p:nvPr/>
        </p:nvSpPr>
        <p:spPr>
          <a:xfrm>
            <a:off x="7564050" y="3800650"/>
            <a:ext cx="300300" cy="4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4</a:t>
            </a:r>
            <a:endParaRPr sz="2000" b="0" i="0" u="none" strike="noStrike" cap="none">
              <a:solidFill>
                <a:schemeClr val="dk1"/>
              </a:solidFill>
              <a:latin typeface="Calibri"/>
              <a:ea typeface="Calibri"/>
              <a:cs typeface="Calibri"/>
              <a:sym typeface="Calibri"/>
            </a:endParaRPr>
          </a:p>
        </p:txBody>
      </p:sp>
      <p:sp>
        <p:nvSpPr>
          <p:cNvPr id="445" name="Google Shape;445;g2d32c6e0718_0_67"/>
          <p:cNvSpPr/>
          <p:nvPr/>
        </p:nvSpPr>
        <p:spPr>
          <a:xfrm>
            <a:off x="6624300" y="46229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46" name="Google Shape;446;g2d32c6e0718_0_67"/>
          <p:cNvSpPr/>
          <p:nvPr/>
        </p:nvSpPr>
        <p:spPr>
          <a:xfrm>
            <a:off x="6852900" y="46229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47" name="Google Shape;447;g2d32c6e0718_0_67"/>
          <p:cNvPicPr preferRelativeResize="0"/>
          <p:nvPr/>
        </p:nvPicPr>
        <p:blipFill rotWithShape="1">
          <a:blip r:embed="rId7">
            <a:alphaModFix/>
          </a:blip>
          <a:srcRect/>
          <a:stretch/>
        </p:blipFill>
        <p:spPr>
          <a:xfrm>
            <a:off x="378575" y="4581401"/>
            <a:ext cx="2583575" cy="623999"/>
          </a:xfrm>
          <a:prstGeom prst="rect">
            <a:avLst/>
          </a:prstGeom>
          <a:noFill/>
          <a:ln>
            <a:noFill/>
          </a:ln>
        </p:spPr>
      </p:pic>
      <p:pic>
        <p:nvPicPr>
          <p:cNvPr id="448" name="Google Shape;448;g2d32c6e0718_0_67"/>
          <p:cNvPicPr preferRelativeResize="0"/>
          <p:nvPr/>
        </p:nvPicPr>
        <p:blipFill rotWithShape="1">
          <a:blip r:embed="rId8">
            <a:alphaModFix/>
          </a:blip>
          <a:srcRect/>
          <a:stretch/>
        </p:blipFill>
        <p:spPr>
          <a:xfrm>
            <a:off x="508881" y="3251353"/>
            <a:ext cx="2453257" cy="623999"/>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2d367ee8f64_0_384"/>
          <p:cNvSpPr txBox="1">
            <a:spLocks noGrp="1"/>
          </p:cNvSpPr>
          <p:nvPr>
            <p:ph type="body" idx="1"/>
          </p:nvPr>
        </p:nvSpPr>
        <p:spPr>
          <a:xfrm>
            <a:off x="1778000" y="1615451"/>
            <a:ext cx="9780000" cy="10023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
            </a:pPr>
            <a:r>
              <a:rPr lang="fr-FR"/>
              <a:t>Model that predicts relevance ranking </a:t>
            </a:r>
            <a:endParaRPr/>
          </a:p>
          <a:p>
            <a:pPr marL="457200" lvl="0" indent="0" algn="l" rtl="0">
              <a:lnSpc>
                <a:spcPct val="100000"/>
              </a:lnSpc>
              <a:spcBef>
                <a:spcPts val="400"/>
              </a:spcBef>
              <a:spcAft>
                <a:spcPts val="0"/>
              </a:spcAft>
              <a:buSzPts val="2000"/>
              <a:buNone/>
            </a:pPr>
            <a:r>
              <a:rPr lang="fr-FR"/>
              <a:t>( e.g. method </a:t>
            </a:r>
            <a:r>
              <a:rPr lang="fr-FR" u="sng">
                <a:solidFill>
                  <a:schemeClr val="hlink"/>
                </a:solidFill>
                <a:hlinkClick r:id="rId3"/>
              </a:rPr>
              <a:t>Cohen et al 2009</a:t>
            </a:r>
            <a:r>
              <a:rPr lang="fr-FR"/>
              <a:t> ; e.g. use. </a:t>
            </a:r>
            <a:r>
              <a:rPr lang="fr-FR" u="sng">
                <a:solidFill>
                  <a:schemeClr val="hlink"/>
                </a:solidFill>
                <a:hlinkClick r:id="rId4"/>
              </a:rPr>
              <a:t>Apriyani et al., 2024</a:t>
            </a:r>
            <a:r>
              <a:rPr lang="fr-FR"/>
              <a:t> )</a:t>
            </a:r>
            <a:endParaRPr/>
          </a:p>
          <a:p>
            <a:pPr marL="457200" lvl="0" indent="0" algn="l" rtl="0">
              <a:lnSpc>
                <a:spcPct val="100000"/>
              </a:lnSpc>
              <a:spcBef>
                <a:spcPts val="400"/>
              </a:spcBef>
              <a:spcAft>
                <a:spcPts val="0"/>
              </a:spcAft>
              <a:buSzPts val="2000"/>
              <a:buNone/>
            </a:pPr>
            <a:endParaRPr/>
          </a:p>
          <a:p>
            <a:pPr marL="457200" lvl="0" indent="0" algn="l" rtl="0">
              <a:lnSpc>
                <a:spcPct val="100000"/>
              </a:lnSpc>
              <a:spcBef>
                <a:spcPts val="400"/>
              </a:spcBef>
              <a:spcAft>
                <a:spcPts val="0"/>
              </a:spcAft>
              <a:buSzPts val="2000"/>
              <a:buNone/>
            </a:pPr>
            <a:endParaRPr/>
          </a:p>
          <a:p>
            <a:pPr marL="457200" lvl="0" indent="0" algn="l" rtl="0">
              <a:lnSpc>
                <a:spcPct val="100000"/>
              </a:lnSpc>
              <a:spcBef>
                <a:spcPts val="400"/>
              </a:spcBef>
              <a:spcAft>
                <a:spcPts val="0"/>
              </a:spcAft>
              <a:buSzPts val="2000"/>
              <a:buNone/>
            </a:pPr>
            <a:endParaRPr/>
          </a:p>
          <a:p>
            <a:pPr marL="457200" lvl="0" indent="0" algn="l" rtl="0">
              <a:lnSpc>
                <a:spcPct val="100000"/>
              </a:lnSpc>
              <a:spcBef>
                <a:spcPts val="400"/>
              </a:spcBef>
              <a:spcAft>
                <a:spcPts val="0"/>
              </a:spcAft>
              <a:buSzPts val="2000"/>
              <a:buNone/>
            </a:pPr>
            <a:endParaRPr/>
          </a:p>
          <a:p>
            <a:pPr marL="0" lvl="0" indent="0" algn="l" rtl="0">
              <a:lnSpc>
                <a:spcPct val="100000"/>
              </a:lnSpc>
              <a:spcBef>
                <a:spcPts val="400"/>
              </a:spcBef>
              <a:spcAft>
                <a:spcPts val="0"/>
              </a:spcAft>
              <a:buSzPts val="2000"/>
              <a:buNone/>
            </a:pPr>
            <a:endParaRPr/>
          </a:p>
        </p:txBody>
      </p:sp>
      <p:sp>
        <p:nvSpPr>
          <p:cNvPr id="455" name="Google Shape;455;g2d367ee8f64_0_384"/>
          <p:cNvSpPr txBox="1">
            <a:spLocks noGrp="1"/>
          </p:cNvSpPr>
          <p:nvPr>
            <p:ph type="sldNum" idx="12"/>
          </p:nvPr>
        </p:nvSpPr>
        <p:spPr>
          <a:xfrm>
            <a:off x="478576" y="6054463"/>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19</a:t>
            </a:fld>
            <a:endParaRPr/>
          </a:p>
        </p:txBody>
      </p:sp>
      <p:sp>
        <p:nvSpPr>
          <p:cNvPr id="456" name="Google Shape;456;g2d367ee8f64_0_384"/>
          <p:cNvSpPr/>
          <p:nvPr/>
        </p:nvSpPr>
        <p:spPr>
          <a:xfrm>
            <a:off x="9867050" y="3178225"/>
            <a:ext cx="159000" cy="159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7" name="Google Shape;457;g2d367ee8f64_0_384"/>
          <p:cNvSpPr/>
          <p:nvPr/>
        </p:nvSpPr>
        <p:spPr>
          <a:xfrm>
            <a:off x="10095650" y="3178225"/>
            <a:ext cx="159000" cy="1590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8" name="Google Shape;458;g2d367ee8f64_0_384"/>
          <p:cNvSpPr/>
          <p:nvPr/>
        </p:nvSpPr>
        <p:spPr>
          <a:xfrm>
            <a:off x="10324250" y="3178225"/>
            <a:ext cx="159000" cy="1590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9" name="Google Shape;459;g2d367ee8f64_0_384"/>
          <p:cNvSpPr/>
          <p:nvPr/>
        </p:nvSpPr>
        <p:spPr>
          <a:xfrm>
            <a:off x="10095650" y="3483025"/>
            <a:ext cx="159000" cy="159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60" name="Google Shape;460;g2d367ee8f64_0_384"/>
          <p:cNvSpPr/>
          <p:nvPr/>
        </p:nvSpPr>
        <p:spPr>
          <a:xfrm>
            <a:off x="9867050" y="3483025"/>
            <a:ext cx="159000" cy="1590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461" name="Google Shape;461;g2d367ee8f64_0_384"/>
          <p:cNvPicPr preferRelativeResize="0"/>
          <p:nvPr/>
        </p:nvPicPr>
        <p:blipFill rotWithShape="1">
          <a:blip r:embed="rId5">
            <a:alphaModFix/>
          </a:blip>
          <a:srcRect l="22471" t="9132" r="22178" b="38293"/>
          <a:stretch/>
        </p:blipFill>
        <p:spPr>
          <a:xfrm>
            <a:off x="8125350" y="4506125"/>
            <a:ext cx="976940" cy="1002251"/>
          </a:xfrm>
          <a:prstGeom prst="rect">
            <a:avLst/>
          </a:prstGeom>
          <a:noFill/>
          <a:ln>
            <a:noFill/>
          </a:ln>
        </p:spPr>
      </p:pic>
      <p:cxnSp>
        <p:nvCxnSpPr>
          <p:cNvPr id="462" name="Google Shape;462;g2d367ee8f64_0_384"/>
          <p:cNvCxnSpPr/>
          <p:nvPr/>
        </p:nvCxnSpPr>
        <p:spPr>
          <a:xfrm>
            <a:off x="7459325" y="3359350"/>
            <a:ext cx="2147400" cy="11700"/>
          </a:xfrm>
          <a:prstGeom prst="straightConnector1">
            <a:avLst/>
          </a:prstGeom>
          <a:noFill/>
          <a:ln w="9525" cap="flat" cmpd="sng">
            <a:solidFill>
              <a:schemeClr val="dk2"/>
            </a:solidFill>
            <a:prstDash val="solid"/>
            <a:round/>
            <a:headEnd type="none" w="sm" len="sm"/>
            <a:tailEnd type="triangle" w="med" len="med"/>
          </a:ln>
        </p:spPr>
      </p:cxnSp>
      <p:pic>
        <p:nvPicPr>
          <p:cNvPr id="463" name="Google Shape;463;g2d367ee8f64_0_384" title="Public Domain Clip Art Image | brain | ID: 13920089414731 ..."/>
          <p:cNvPicPr preferRelativeResize="0"/>
          <p:nvPr/>
        </p:nvPicPr>
        <p:blipFill rotWithShape="1">
          <a:blip r:embed="rId6">
            <a:alphaModFix/>
          </a:blip>
          <a:srcRect/>
          <a:stretch/>
        </p:blipFill>
        <p:spPr>
          <a:xfrm>
            <a:off x="8241740" y="2974674"/>
            <a:ext cx="624063" cy="781053"/>
          </a:xfrm>
          <a:prstGeom prst="rect">
            <a:avLst/>
          </a:prstGeom>
          <a:noFill/>
          <a:ln>
            <a:noFill/>
          </a:ln>
        </p:spPr>
      </p:pic>
      <p:cxnSp>
        <p:nvCxnSpPr>
          <p:cNvPr id="464" name="Google Shape;464;g2d367ee8f64_0_384"/>
          <p:cNvCxnSpPr>
            <a:endCxn id="461" idx="3"/>
          </p:cNvCxnSpPr>
          <p:nvPr/>
        </p:nvCxnSpPr>
        <p:spPr>
          <a:xfrm flipH="1">
            <a:off x="9102290" y="3832751"/>
            <a:ext cx="954600" cy="1174500"/>
          </a:xfrm>
          <a:prstGeom prst="straightConnector1">
            <a:avLst/>
          </a:prstGeom>
          <a:noFill/>
          <a:ln w="9525" cap="flat" cmpd="sng">
            <a:solidFill>
              <a:schemeClr val="dk2"/>
            </a:solidFill>
            <a:prstDash val="solid"/>
            <a:round/>
            <a:headEnd type="none" w="sm" len="sm"/>
            <a:tailEnd type="triangle" w="med" len="med"/>
          </a:ln>
        </p:spPr>
      </p:cxnSp>
      <p:cxnSp>
        <p:nvCxnSpPr>
          <p:cNvPr id="465" name="Google Shape;465;g2d367ee8f64_0_384"/>
          <p:cNvCxnSpPr>
            <a:stCxn id="461" idx="1"/>
          </p:cNvCxnSpPr>
          <p:nvPr/>
        </p:nvCxnSpPr>
        <p:spPr>
          <a:xfrm rot="10800000">
            <a:off x="7563150" y="4998851"/>
            <a:ext cx="562200" cy="8400"/>
          </a:xfrm>
          <a:prstGeom prst="straightConnector1">
            <a:avLst/>
          </a:prstGeom>
          <a:noFill/>
          <a:ln w="9525" cap="flat" cmpd="sng">
            <a:solidFill>
              <a:schemeClr val="dk2"/>
            </a:solidFill>
            <a:prstDash val="solid"/>
            <a:round/>
            <a:headEnd type="none" w="sm" len="sm"/>
            <a:tailEnd type="triangle" w="med" len="med"/>
          </a:ln>
        </p:spPr>
      </p:cxnSp>
      <p:cxnSp>
        <p:nvCxnSpPr>
          <p:cNvPr id="466" name="Google Shape;466;g2d367ee8f64_0_384"/>
          <p:cNvCxnSpPr/>
          <p:nvPr/>
        </p:nvCxnSpPr>
        <p:spPr>
          <a:xfrm rot="10800000" flipH="1">
            <a:off x="7300071" y="3867327"/>
            <a:ext cx="886500" cy="638700"/>
          </a:xfrm>
          <a:prstGeom prst="straightConnector1">
            <a:avLst/>
          </a:prstGeom>
          <a:noFill/>
          <a:ln w="9525" cap="flat" cmpd="sng">
            <a:solidFill>
              <a:schemeClr val="dk2"/>
            </a:solidFill>
            <a:prstDash val="solid"/>
            <a:round/>
            <a:headEnd type="none" w="sm" len="sm"/>
            <a:tailEnd type="triangle" w="med" len="med"/>
          </a:ln>
        </p:spPr>
      </p:cxnSp>
      <p:sp>
        <p:nvSpPr>
          <p:cNvPr id="467" name="Google Shape;467;g2d367ee8f64_0_38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g2d367ee8f64_0_384"/>
          <p:cNvSpPr txBox="1"/>
          <p:nvPr/>
        </p:nvSpPr>
        <p:spPr>
          <a:xfrm>
            <a:off x="7767300" y="5508475"/>
            <a:ext cx="1782000" cy="78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ML model predicts relevance for remaining unseen documents</a:t>
            </a:r>
            <a:endParaRPr sz="1300" b="0" i="0" u="none" strike="noStrike" cap="none">
              <a:solidFill>
                <a:schemeClr val="dk1"/>
              </a:solidFill>
              <a:latin typeface="Calibri"/>
              <a:ea typeface="Calibri"/>
              <a:cs typeface="Calibri"/>
              <a:sym typeface="Calibri"/>
            </a:endParaRPr>
          </a:p>
        </p:txBody>
      </p:sp>
      <p:sp>
        <p:nvSpPr>
          <p:cNvPr id="469" name="Google Shape;469;g2d367ee8f64_0_384"/>
          <p:cNvSpPr txBox="1"/>
          <p:nvPr/>
        </p:nvSpPr>
        <p:spPr>
          <a:xfrm>
            <a:off x="5812800" y="2467750"/>
            <a:ext cx="17820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Set of article to screen</a:t>
            </a:r>
            <a:endParaRPr sz="1300" b="0" i="0" u="none" strike="noStrike" cap="none">
              <a:solidFill>
                <a:schemeClr val="dk1"/>
              </a:solidFill>
              <a:latin typeface="Calibri"/>
              <a:ea typeface="Calibri"/>
              <a:cs typeface="Calibri"/>
              <a:sym typeface="Calibri"/>
            </a:endParaRPr>
          </a:p>
        </p:txBody>
      </p:sp>
      <p:sp>
        <p:nvSpPr>
          <p:cNvPr id="470" name="Google Shape;470;g2d367ee8f64_0_384"/>
          <p:cNvSpPr txBox="1"/>
          <p:nvPr/>
        </p:nvSpPr>
        <p:spPr>
          <a:xfrm>
            <a:off x="9867050" y="2632225"/>
            <a:ext cx="17820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X article screened </a:t>
            </a:r>
            <a:endParaRPr sz="1300" b="0" i="0" u="none" strike="noStrike" cap="none">
              <a:solidFill>
                <a:schemeClr val="dk1"/>
              </a:solidFill>
              <a:latin typeface="Calibri"/>
              <a:ea typeface="Calibri"/>
              <a:cs typeface="Calibri"/>
              <a:sym typeface="Calibri"/>
            </a:endParaRPr>
          </a:p>
        </p:txBody>
      </p:sp>
      <p:sp>
        <p:nvSpPr>
          <p:cNvPr id="471" name="Google Shape;471;g2d367ee8f64_0_384"/>
          <p:cNvSpPr txBox="1"/>
          <p:nvPr/>
        </p:nvSpPr>
        <p:spPr>
          <a:xfrm>
            <a:off x="4781450" y="4727475"/>
            <a:ext cx="1191900" cy="78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Re-organized article to screen</a:t>
            </a:r>
            <a:endParaRPr sz="1300" b="0" i="0" u="none" strike="noStrike" cap="none">
              <a:solidFill>
                <a:schemeClr val="dk1"/>
              </a:solidFill>
              <a:latin typeface="Calibri"/>
              <a:ea typeface="Calibri"/>
              <a:cs typeface="Calibri"/>
              <a:sym typeface="Calibri"/>
            </a:endParaRPr>
          </a:p>
        </p:txBody>
      </p:sp>
      <p:sp>
        <p:nvSpPr>
          <p:cNvPr id="472" name="Google Shape;472;g2d367ee8f64_0_384"/>
          <p:cNvSpPr txBox="1"/>
          <p:nvPr/>
        </p:nvSpPr>
        <p:spPr>
          <a:xfrm>
            <a:off x="8403625" y="2462375"/>
            <a:ext cx="300300" cy="4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1</a:t>
            </a:r>
            <a:endParaRPr sz="2000" b="0" i="0" u="none" strike="noStrike" cap="none">
              <a:solidFill>
                <a:schemeClr val="dk1"/>
              </a:solidFill>
              <a:latin typeface="Calibri"/>
              <a:ea typeface="Calibri"/>
              <a:cs typeface="Calibri"/>
              <a:sym typeface="Calibri"/>
            </a:endParaRPr>
          </a:p>
        </p:txBody>
      </p:sp>
      <p:sp>
        <p:nvSpPr>
          <p:cNvPr id="473" name="Google Shape;473;g2d367ee8f64_0_384"/>
          <p:cNvSpPr txBox="1"/>
          <p:nvPr/>
        </p:nvSpPr>
        <p:spPr>
          <a:xfrm>
            <a:off x="9725750" y="4322350"/>
            <a:ext cx="300300" cy="4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2</a:t>
            </a:r>
            <a:endParaRPr sz="2000" b="0" i="0" u="none" strike="noStrike" cap="none">
              <a:solidFill>
                <a:schemeClr val="dk1"/>
              </a:solidFill>
              <a:latin typeface="Calibri"/>
              <a:ea typeface="Calibri"/>
              <a:cs typeface="Calibri"/>
              <a:sym typeface="Calibri"/>
            </a:endParaRPr>
          </a:p>
        </p:txBody>
      </p:sp>
      <p:sp>
        <p:nvSpPr>
          <p:cNvPr id="474" name="Google Shape;474;g2d367ee8f64_0_384"/>
          <p:cNvSpPr txBox="1"/>
          <p:nvPr/>
        </p:nvSpPr>
        <p:spPr>
          <a:xfrm>
            <a:off x="7792650" y="4522638"/>
            <a:ext cx="300300" cy="4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3</a:t>
            </a:r>
            <a:endParaRPr sz="2000" b="0" i="0" u="none" strike="noStrike" cap="none">
              <a:solidFill>
                <a:schemeClr val="dk1"/>
              </a:solidFill>
              <a:latin typeface="Calibri"/>
              <a:ea typeface="Calibri"/>
              <a:cs typeface="Calibri"/>
              <a:sym typeface="Calibri"/>
            </a:endParaRPr>
          </a:p>
        </p:txBody>
      </p:sp>
      <p:sp>
        <p:nvSpPr>
          <p:cNvPr id="475" name="Google Shape;475;g2d367ee8f64_0_384"/>
          <p:cNvSpPr txBox="1"/>
          <p:nvPr/>
        </p:nvSpPr>
        <p:spPr>
          <a:xfrm>
            <a:off x="7564050" y="3800650"/>
            <a:ext cx="300300" cy="4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4</a:t>
            </a:r>
            <a:endParaRPr sz="2000" b="0" i="0" u="none" strike="noStrike" cap="none">
              <a:solidFill>
                <a:schemeClr val="dk1"/>
              </a:solidFill>
              <a:latin typeface="Calibri"/>
              <a:ea typeface="Calibri"/>
              <a:cs typeface="Calibri"/>
              <a:sym typeface="Calibri"/>
            </a:endParaRPr>
          </a:p>
        </p:txBody>
      </p:sp>
      <p:sp>
        <p:nvSpPr>
          <p:cNvPr id="476" name="Google Shape;476;g2d367ee8f64_0_384"/>
          <p:cNvSpPr/>
          <p:nvPr/>
        </p:nvSpPr>
        <p:spPr>
          <a:xfrm>
            <a:off x="10552850" y="3178225"/>
            <a:ext cx="159000" cy="1590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7" name="Google Shape;477;g2d367ee8f64_0_384"/>
          <p:cNvSpPr/>
          <p:nvPr/>
        </p:nvSpPr>
        <p:spPr>
          <a:xfrm>
            <a:off x="10324250" y="3483025"/>
            <a:ext cx="159000" cy="1590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8" name="Google Shape;478;g2d367ee8f64_0_384"/>
          <p:cNvSpPr/>
          <p:nvPr/>
        </p:nvSpPr>
        <p:spPr>
          <a:xfrm>
            <a:off x="10552850" y="3483025"/>
            <a:ext cx="159000" cy="159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79" name="Google Shape;479;g2d367ee8f64_0_384"/>
          <p:cNvSpPr/>
          <p:nvPr/>
        </p:nvSpPr>
        <p:spPr>
          <a:xfrm>
            <a:off x="5938500" y="2946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0" name="Google Shape;480;g2d367ee8f64_0_384"/>
          <p:cNvSpPr/>
          <p:nvPr/>
        </p:nvSpPr>
        <p:spPr>
          <a:xfrm>
            <a:off x="6167100" y="325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1" name="Google Shape;481;g2d367ee8f64_0_384"/>
          <p:cNvSpPr/>
          <p:nvPr/>
        </p:nvSpPr>
        <p:spPr>
          <a:xfrm>
            <a:off x="6395700" y="325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2" name="Google Shape;482;g2d367ee8f64_0_384"/>
          <p:cNvSpPr/>
          <p:nvPr/>
        </p:nvSpPr>
        <p:spPr>
          <a:xfrm>
            <a:off x="6167100" y="2946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3" name="Google Shape;483;g2d367ee8f64_0_384"/>
          <p:cNvSpPr/>
          <p:nvPr/>
        </p:nvSpPr>
        <p:spPr>
          <a:xfrm>
            <a:off x="7081500" y="2946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4" name="Google Shape;484;g2d367ee8f64_0_384"/>
          <p:cNvSpPr/>
          <p:nvPr/>
        </p:nvSpPr>
        <p:spPr>
          <a:xfrm>
            <a:off x="7081500" y="325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5" name="Google Shape;485;g2d367ee8f64_0_384"/>
          <p:cNvSpPr/>
          <p:nvPr/>
        </p:nvSpPr>
        <p:spPr>
          <a:xfrm>
            <a:off x="6852900" y="325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6" name="Google Shape;486;g2d367ee8f64_0_384"/>
          <p:cNvSpPr/>
          <p:nvPr/>
        </p:nvSpPr>
        <p:spPr>
          <a:xfrm>
            <a:off x="6624300" y="32513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7" name="Google Shape;487;g2d367ee8f64_0_384"/>
          <p:cNvSpPr/>
          <p:nvPr/>
        </p:nvSpPr>
        <p:spPr>
          <a:xfrm>
            <a:off x="6167100" y="3495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8" name="Google Shape;488;g2d367ee8f64_0_384"/>
          <p:cNvSpPr/>
          <p:nvPr/>
        </p:nvSpPr>
        <p:spPr>
          <a:xfrm>
            <a:off x="6395700" y="34958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89" name="Google Shape;489;g2d367ee8f64_0_384"/>
          <p:cNvSpPr/>
          <p:nvPr/>
        </p:nvSpPr>
        <p:spPr>
          <a:xfrm>
            <a:off x="6395700" y="38006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0" name="Google Shape;490;g2d367ee8f64_0_384"/>
          <p:cNvSpPr/>
          <p:nvPr/>
        </p:nvSpPr>
        <p:spPr>
          <a:xfrm>
            <a:off x="6167100" y="38006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1" name="Google Shape;491;g2d367ee8f64_0_384"/>
          <p:cNvSpPr/>
          <p:nvPr/>
        </p:nvSpPr>
        <p:spPr>
          <a:xfrm>
            <a:off x="5938500" y="38006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2" name="Google Shape;492;g2d367ee8f64_0_384"/>
          <p:cNvSpPr/>
          <p:nvPr/>
        </p:nvSpPr>
        <p:spPr>
          <a:xfrm>
            <a:off x="6624300" y="3495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3" name="Google Shape;493;g2d367ee8f64_0_384"/>
          <p:cNvSpPr/>
          <p:nvPr/>
        </p:nvSpPr>
        <p:spPr>
          <a:xfrm>
            <a:off x="6852900" y="3495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4" name="Google Shape;494;g2d367ee8f64_0_384"/>
          <p:cNvSpPr/>
          <p:nvPr/>
        </p:nvSpPr>
        <p:spPr>
          <a:xfrm>
            <a:off x="7081500" y="3495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5" name="Google Shape;495;g2d367ee8f64_0_384"/>
          <p:cNvSpPr/>
          <p:nvPr/>
        </p:nvSpPr>
        <p:spPr>
          <a:xfrm>
            <a:off x="7081500" y="38006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6" name="Google Shape;496;g2d367ee8f64_0_384"/>
          <p:cNvSpPr/>
          <p:nvPr/>
        </p:nvSpPr>
        <p:spPr>
          <a:xfrm>
            <a:off x="6852900" y="38006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7" name="Google Shape;497;g2d367ee8f64_0_384"/>
          <p:cNvSpPr/>
          <p:nvPr/>
        </p:nvSpPr>
        <p:spPr>
          <a:xfrm>
            <a:off x="6624300" y="38006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8" name="Google Shape;498;g2d367ee8f64_0_384"/>
          <p:cNvSpPr/>
          <p:nvPr/>
        </p:nvSpPr>
        <p:spPr>
          <a:xfrm>
            <a:off x="6395700" y="2946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99" name="Google Shape;499;g2d367ee8f64_0_384"/>
          <p:cNvSpPr/>
          <p:nvPr/>
        </p:nvSpPr>
        <p:spPr>
          <a:xfrm>
            <a:off x="5938500" y="32513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0" name="Google Shape;500;g2d367ee8f64_0_384"/>
          <p:cNvSpPr/>
          <p:nvPr/>
        </p:nvSpPr>
        <p:spPr>
          <a:xfrm>
            <a:off x="5938500" y="3495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1" name="Google Shape;501;g2d367ee8f64_0_384"/>
          <p:cNvSpPr/>
          <p:nvPr/>
        </p:nvSpPr>
        <p:spPr>
          <a:xfrm>
            <a:off x="6624300" y="29465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2" name="Google Shape;502;g2d367ee8f64_0_384"/>
          <p:cNvSpPr/>
          <p:nvPr/>
        </p:nvSpPr>
        <p:spPr>
          <a:xfrm>
            <a:off x="6852900" y="2946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3" name="Google Shape;503;g2d367ee8f64_0_384"/>
          <p:cNvSpPr/>
          <p:nvPr/>
        </p:nvSpPr>
        <p:spPr>
          <a:xfrm>
            <a:off x="5862300" y="45467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4" name="Google Shape;504;g2d367ee8f64_0_384"/>
          <p:cNvSpPr/>
          <p:nvPr/>
        </p:nvSpPr>
        <p:spPr>
          <a:xfrm>
            <a:off x="6319500" y="48515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5" name="Google Shape;505;g2d367ee8f64_0_384"/>
          <p:cNvSpPr/>
          <p:nvPr/>
        </p:nvSpPr>
        <p:spPr>
          <a:xfrm>
            <a:off x="6090900" y="45467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6" name="Google Shape;506;g2d367ee8f64_0_384"/>
          <p:cNvSpPr/>
          <p:nvPr/>
        </p:nvSpPr>
        <p:spPr>
          <a:xfrm>
            <a:off x="7005300" y="45467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7" name="Google Shape;507;g2d367ee8f64_0_384"/>
          <p:cNvSpPr/>
          <p:nvPr/>
        </p:nvSpPr>
        <p:spPr>
          <a:xfrm>
            <a:off x="7005300" y="48515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8" name="Google Shape;508;g2d367ee8f64_0_384"/>
          <p:cNvSpPr/>
          <p:nvPr/>
        </p:nvSpPr>
        <p:spPr>
          <a:xfrm>
            <a:off x="6776700" y="48515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9" name="Google Shape;509;g2d367ee8f64_0_384"/>
          <p:cNvSpPr/>
          <p:nvPr/>
        </p:nvSpPr>
        <p:spPr>
          <a:xfrm>
            <a:off x="6548100" y="4851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0" name="Google Shape;510;g2d367ee8f64_0_384"/>
          <p:cNvSpPr/>
          <p:nvPr/>
        </p:nvSpPr>
        <p:spPr>
          <a:xfrm>
            <a:off x="6090900" y="5096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1" name="Google Shape;511;g2d367ee8f64_0_384"/>
          <p:cNvSpPr/>
          <p:nvPr/>
        </p:nvSpPr>
        <p:spPr>
          <a:xfrm>
            <a:off x="6319500" y="50960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2" name="Google Shape;512;g2d367ee8f64_0_384"/>
          <p:cNvSpPr/>
          <p:nvPr/>
        </p:nvSpPr>
        <p:spPr>
          <a:xfrm>
            <a:off x="6319500" y="5400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3" name="Google Shape;513;g2d367ee8f64_0_384"/>
          <p:cNvSpPr/>
          <p:nvPr/>
        </p:nvSpPr>
        <p:spPr>
          <a:xfrm>
            <a:off x="6090900" y="5400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4" name="Google Shape;514;g2d367ee8f64_0_384"/>
          <p:cNvSpPr/>
          <p:nvPr/>
        </p:nvSpPr>
        <p:spPr>
          <a:xfrm>
            <a:off x="5862300" y="5400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5" name="Google Shape;515;g2d367ee8f64_0_384"/>
          <p:cNvSpPr/>
          <p:nvPr/>
        </p:nvSpPr>
        <p:spPr>
          <a:xfrm>
            <a:off x="6548100" y="5096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6" name="Google Shape;516;g2d367ee8f64_0_384"/>
          <p:cNvSpPr/>
          <p:nvPr/>
        </p:nvSpPr>
        <p:spPr>
          <a:xfrm>
            <a:off x="6776700" y="5096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7" name="Google Shape;517;g2d367ee8f64_0_384"/>
          <p:cNvSpPr/>
          <p:nvPr/>
        </p:nvSpPr>
        <p:spPr>
          <a:xfrm>
            <a:off x="7005300" y="5096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8" name="Google Shape;518;g2d367ee8f64_0_384"/>
          <p:cNvSpPr/>
          <p:nvPr/>
        </p:nvSpPr>
        <p:spPr>
          <a:xfrm>
            <a:off x="7005300" y="5400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9" name="Google Shape;519;g2d367ee8f64_0_384"/>
          <p:cNvSpPr/>
          <p:nvPr/>
        </p:nvSpPr>
        <p:spPr>
          <a:xfrm>
            <a:off x="6776700" y="5400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0" name="Google Shape;520;g2d367ee8f64_0_384"/>
          <p:cNvSpPr/>
          <p:nvPr/>
        </p:nvSpPr>
        <p:spPr>
          <a:xfrm>
            <a:off x="6319500" y="45467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1" name="Google Shape;521;g2d367ee8f64_0_384"/>
          <p:cNvSpPr/>
          <p:nvPr/>
        </p:nvSpPr>
        <p:spPr>
          <a:xfrm>
            <a:off x="5862300" y="4851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2" name="Google Shape;522;g2d367ee8f64_0_384"/>
          <p:cNvSpPr/>
          <p:nvPr/>
        </p:nvSpPr>
        <p:spPr>
          <a:xfrm>
            <a:off x="5862300" y="5096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3" name="Google Shape;523;g2d367ee8f64_0_384"/>
          <p:cNvSpPr/>
          <p:nvPr/>
        </p:nvSpPr>
        <p:spPr>
          <a:xfrm>
            <a:off x="6776700" y="45467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4" name="Google Shape;524;g2d367ee8f64_0_384"/>
          <p:cNvSpPr/>
          <p:nvPr/>
        </p:nvSpPr>
        <p:spPr>
          <a:xfrm>
            <a:off x="6548100" y="45467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5" name="Google Shape;525;g2d367ee8f64_0_384"/>
          <p:cNvSpPr/>
          <p:nvPr/>
        </p:nvSpPr>
        <p:spPr>
          <a:xfrm>
            <a:off x="6548100" y="54008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6" name="Google Shape;526;g2d367ee8f64_0_384"/>
          <p:cNvSpPr/>
          <p:nvPr/>
        </p:nvSpPr>
        <p:spPr>
          <a:xfrm>
            <a:off x="6090900" y="4851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27" name="Google Shape;527;g2d367ee8f64_0_384"/>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Other applications:</a:t>
            </a:r>
            <a:r>
              <a:rPr lang="fr-FR" sz="2600"/>
              <a:t> Relevance ranking </a:t>
            </a:r>
            <a:r>
              <a:rPr lang="fr-FR"/>
              <a:t> </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a:spLocks noGrp="1"/>
          </p:cNvSpPr>
          <p:nvPr>
            <p:ph type="title"/>
          </p:nvPr>
        </p:nvSpPr>
        <p:spPr>
          <a:xfrm>
            <a:off x="2291137" y="222250"/>
            <a:ext cx="7948238" cy="65563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Outline</a:t>
            </a:r>
            <a:endParaRPr/>
          </a:p>
        </p:txBody>
      </p:sp>
      <p:sp>
        <p:nvSpPr>
          <p:cNvPr id="86" name="Google Shape;86;p2"/>
          <p:cNvSpPr txBox="1">
            <a:spLocks noGrp="1"/>
          </p:cNvSpPr>
          <p:nvPr>
            <p:ph type="sldNum" idx="12"/>
          </p:nvPr>
        </p:nvSpPr>
        <p:spPr>
          <a:xfrm>
            <a:off x="501651" y="6053138"/>
            <a:ext cx="850900" cy="2349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20000"/>
              </a:buClr>
              <a:buSzPts val="1400"/>
              <a:buFont typeface="Arial"/>
              <a:buNone/>
            </a:pPr>
            <a:fld id="{00000000-1234-1234-1234-123412341234}" type="slidenum">
              <a:rPr lang="fr-FR" sz="1400" b="0" i="0" u="none" strike="noStrike" cap="none">
                <a:solidFill>
                  <a:srgbClr val="020000"/>
                </a:solidFill>
                <a:latin typeface="Arial"/>
                <a:ea typeface="Arial"/>
                <a:cs typeface="Arial"/>
                <a:sym typeface="Arial"/>
              </a:rPr>
              <a:t>2</a:t>
            </a:fld>
            <a:endParaRPr sz="1400" b="0" i="0" u="none" strike="noStrike" cap="none">
              <a:solidFill>
                <a:srgbClr val="020000"/>
              </a:solidFill>
              <a:latin typeface="Arial"/>
              <a:ea typeface="Arial"/>
              <a:cs typeface="Arial"/>
              <a:sym typeface="Arial"/>
            </a:endParaRPr>
          </a:p>
        </p:txBody>
      </p:sp>
      <p:sp>
        <p:nvSpPr>
          <p:cNvPr id="87" name="Google Shape;87;p2"/>
          <p:cNvSpPr txBox="1">
            <a:spLocks noGrp="1"/>
          </p:cNvSpPr>
          <p:nvPr>
            <p:ph type="body" idx="1"/>
          </p:nvPr>
        </p:nvSpPr>
        <p:spPr>
          <a:xfrm>
            <a:off x="1789350" y="1165954"/>
            <a:ext cx="9804300" cy="4526100"/>
          </a:xfrm>
          <a:prstGeom prst="rect">
            <a:avLst/>
          </a:prstGeom>
          <a:noFill/>
          <a:ln>
            <a:noFill/>
          </a:ln>
        </p:spPr>
        <p:txBody>
          <a:bodyPr spcFirstLastPara="1" wrap="square" lIns="91425" tIns="45700" rIns="91425" bIns="45700" anchor="t" anchorCtr="0">
            <a:noAutofit/>
          </a:bodyPr>
          <a:lstStyle/>
          <a:p>
            <a:pPr marL="457200" lvl="0" indent="-393700" algn="l" rtl="0">
              <a:lnSpc>
                <a:spcPct val="100000"/>
              </a:lnSpc>
              <a:spcBef>
                <a:spcPts val="0"/>
              </a:spcBef>
              <a:spcAft>
                <a:spcPts val="0"/>
              </a:spcAft>
              <a:buSzPts val="2600"/>
              <a:buFont typeface="Calibri"/>
              <a:buAutoNum type="arabicPeriod"/>
            </a:pPr>
            <a:r>
              <a:rPr lang="fr-FR" sz="2600"/>
              <a:t>What is the need? </a:t>
            </a:r>
            <a:endParaRPr sz="2600"/>
          </a:p>
          <a:p>
            <a:pPr marL="457200" lvl="0" indent="-393700" algn="l" rtl="0">
              <a:lnSpc>
                <a:spcPct val="100000"/>
              </a:lnSpc>
              <a:spcBef>
                <a:spcPts val="0"/>
              </a:spcBef>
              <a:spcAft>
                <a:spcPts val="0"/>
              </a:spcAft>
              <a:buSzPts val="2600"/>
              <a:buFont typeface="Calibri"/>
              <a:buAutoNum type="arabicPeriod"/>
            </a:pPr>
            <a:r>
              <a:rPr lang="fr-FR" sz="2600"/>
              <a:t>The solution: Machine learning? </a:t>
            </a:r>
            <a:endParaRPr sz="2600"/>
          </a:p>
          <a:p>
            <a:pPr marL="457200" lvl="0" indent="-393700" algn="l" rtl="0">
              <a:lnSpc>
                <a:spcPct val="100000"/>
              </a:lnSpc>
              <a:spcBef>
                <a:spcPts val="0"/>
              </a:spcBef>
              <a:spcAft>
                <a:spcPts val="0"/>
              </a:spcAft>
              <a:buSzPts val="2600"/>
              <a:buFont typeface="Calibri"/>
              <a:buAutoNum type="arabicPeriod"/>
            </a:pPr>
            <a:r>
              <a:rPr lang="fr-FR" sz="2600"/>
              <a:t>Previous applications of machine learning in evidence syntheses</a:t>
            </a:r>
            <a:endParaRPr sz="2600"/>
          </a:p>
          <a:p>
            <a:pPr marL="457200" lvl="0" indent="-393700" algn="l" rtl="0">
              <a:lnSpc>
                <a:spcPct val="100000"/>
              </a:lnSpc>
              <a:spcBef>
                <a:spcPts val="0"/>
              </a:spcBef>
              <a:spcAft>
                <a:spcPts val="0"/>
              </a:spcAft>
              <a:buSzPts val="2600"/>
              <a:buAutoNum type="arabicPeriod"/>
            </a:pPr>
            <a:r>
              <a:rPr lang="fr-FR" sz="2600"/>
              <a:t>Recent advancements: Transformer model</a:t>
            </a:r>
            <a:endParaRPr sz="2600"/>
          </a:p>
          <a:p>
            <a:pPr marL="457200" lvl="0" indent="-393700" algn="l" rtl="0">
              <a:lnSpc>
                <a:spcPct val="100000"/>
              </a:lnSpc>
              <a:spcBef>
                <a:spcPts val="0"/>
              </a:spcBef>
              <a:spcAft>
                <a:spcPts val="0"/>
              </a:spcAft>
              <a:buSzPts val="2600"/>
              <a:buAutoNum type="arabicPeriod"/>
            </a:pPr>
            <a:r>
              <a:rPr lang="fr-FR" sz="2600"/>
              <a:t>TD: Encoder model for screening:</a:t>
            </a:r>
            <a:endParaRPr sz="2600"/>
          </a:p>
          <a:p>
            <a:pPr marL="457200" lvl="0" indent="-393700" algn="l" rtl="0">
              <a:lnSpc>
                <a:spcPct val="100000"/>
              </a:lnSpc>
              <a:spcBef>
                <a:spcPts val="0"/>
              </a:spcBef>
              <a:spcAft>
                <a:spcPts val="0"/>
              </a:spcAft>
              <a:buSzPts val="2600"/>
              <a:buFont typeface="Calibri"/>
              <a:buAutoNum type="arabicPeriod"/>
            </a:pPr>
            <a:r>
              <a:rPr lang="fr-FR" sz="2600"/>
              <a:t>Other applications/examples</a:t>
            </a:r>
            <a:endParaRPr sz="2200"/>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2d367ee8f64_0_297"/>
          <p:cNvSpPr txBox="1">
            <a:spLocks noGrp="1"/>
          </p:cNvSpPr>
          <p:nvPr>
            <p:ph type="body" idx="1"/>
          </p:nvPr>
        </p:nvSpPr>
        <p:spPr>
          <a:xfrm>
            <a:off x="1778000" y="1615451"/>
            <a:ext cx="9804300" cy="48057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
            </a:pPr>
            <a:r>
              <a:rPr lang="fr-FR"/>
              <a:t>As a reviewer applies screening decisions to article text, these data are used to update a model which predicts relevance for the remaining unseen documents. ( e.g. method </a:t>
            </a:r>
            <a:r>
              <a:rPr lang="fr-FR" u="sng">
                <a:solidFill>
                  <a:schemeClr val="hlink"/>
                </a:solidFill>
                <a:hlinkClick r:id="rId3"/>
              </a:rPr>
              <a:t>Cohen et al 2009</a:t>
            </a:r>
            <a:r>
              <a:rPr lang="fr-FR"/>
              <a:t> ; e.g. use. </a:t>
            </a:r>
            <a:r>
              <a:rPr lang="fr-FR" u="sng">
                <a:solidFill>
                  <a:schemeClr val="hlink"/>
                </a:solidFill>
                <a:hlinkClick r:id="rId4"/>
              </a:rPr>
              <a:t>Apriyani et al., 2024</a:t>
            </a:r>
            <a:r>
              <a:rPr lang="fr-FR"/>
              <a:t> )</a:t>
            </a:r>
            <a:endParaRPr/>
          </a:p>
          <a:p>
            <a:pPr marL="457200" lvl="0" indent="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
            </a:pPr>
            <a:r>
              <a:rPr lang="fr-FR"/>
              <a:t>Truncate screening : stop the screening effort after a certain inclusion/exclusion ratio.</a:t>
            </a:r>
            <a:endParaRPr/>
          </a:p>
          <a:p>
            <a:pPr marL="914400" lvl="1" indent="-342900" algn="l" rtl="0">
              <a:lnSpc>
                <a:spcPct val="100000"/>
              </a:lnSpc>
              <a:spcBef>
                <a:spcPts val="0"/>
              </a:spcBef>
              <a:spcAft>
                <a:spcPts val="0"/>
              </a:spcAft>
              <a:buSzPts val="1800"/>
              <a:buChar char="–"/>
            </a:pPr>
            <a:r>
              <a:rPr lang="fr-FR"/>
              <a:t>threshold e.g. 5% in  </a:t>
            </a:r>
            <a:r>
              <a:rPr lang="fr-FR" u="sng">
                <a:solidFill>
                  <a:schemeClr val="hlink"/>
                </a:solidFill>
                <a:hlinkClick r:id="rId5"/>
              </a:rPr>
              <a:t>Cheng et al., 2023</a:t>
            </a:r>
            <a:r>
              <a:rPr lang="fr-FR"/>
              <a:t> </a:t>
            </a:r>
            <a:endParaRPr/>
          </a:p>
          <a:p>
            <a:pPr marL="914400" lvl="1" indent="-342900" algn="l" rtl="0">
              <a:lnSpc>
                <a:spcPct val="100000"/>
              </a:lnSpc>
              <a:spcBef>
                <a:spcPts val="0"/>
              </a:spcBef>
              <a:spcAft>
                <a:spcPts val="0"/>
              </a:spcAft>
              <a:buSzPts val="1800"/>
              <a:buChar char="–"/>
            </a:pPr>
            <a:r>
              <a:rPr lang="fr-FR"/>
              <a:t>Asymptote e.g. </a:t>
            </a:r>
            <a:r>
              <a:rPr lang="fr-FR" u="sng">
                <a:solidFill>
                  <a:schemeClr val="hlink"/>
                </a:solidFill>
                <a:hlinkClick r:id="rId6"/>
              </a:rPr>
              <a:t>Rubenstein et al ., 2023</a:t>
            </a:r>
            <a:r>
              <a:rPr lang="fr-FR"/>
              <a:t> </a:t>
            </a:r>
            <a:endParaRPr/>
          </a:p>
          <a:p>
            <a:pPr marL="0" lvl="0" indent="0" algn="l" rtl="0">
              <a:lnSpc>
                <a:spcPct val="100000"/>
              </a:lnSpc>
              <a:spcBef>
                <a:spcPts val="400"/>
              </a:spcBef>
              <a:spcAft>
                <a:spcPts val="0"/>
              </a:spcAft>
              <a:buSzPts val="2000"/>
              <a:buNone/>
            </a:pPr>
            <a:endParaRPr/>
          </a:p>
          <a:p>
            <a:pPr marL="457200" lvl="0" indent="0" algn="l" rtl="0">
              <a:lnSpc>
                <a:spcPct val="100000"/>
              </a:lnSpc>
              <a:spcBef>
                <a:spcPts val="400"/>
              </a:spcBef>
              <a:spcAft>
                <a:spcPts val="0"/>
              </a:spcAft>
              <a:buSzPts val="2000"/>
              <a:buNone/>
            </a:pPr>
            <a:endParaRPr/>
          </a:p>
          <a:p>
            <a:pPr marL="457200" lvl="0" indent="0" algn="l" rtl="0">
              <a:lnSpc>
                <a:spcPct val="100000"/>
              </a:lnSpc>
              <a:spcBef>
                <a:spcPts val="400"/>
              </a:spcBef>
              <a:spcAft>
                <a:spcPts val="0"/>
              </a:spcAft>
              <a:buSzPts val="2000"/>
              <a:buNone/>
            </a:pPr>
            <a:endParaRPr/>
          </a:p>
          <a:p>
            <a:pPr marL="0" lvl="0" indent="0" algn="l" rtl="0">
              <a:lnSpc>
                <a:spcPct val="100000"/>
              </a:lnSpc>
              <a:spcBef>
                <a:spcPts val="400"/>
              </a:spcBef>
              <a:spcAft>
                <a:spcPts val="0"/>
              </a:spcAft>
              <a:buSzPts val="2000"/>
              <a:buNone/>
            </a:pPr>
            <a:endParaRPr/>
          </a:p>
        </p:txBody>
      </p:sp>
      <p:sp>
        <p:nvSpPr>
          <p:cNvPr id="534" name="Google Shape;534;g2d367ee8f64_0_297"/>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20</a:t>
            </a:fld>
            <a:endParaRPr/>
          </a:p>
        </p:txBody>
      </p:sp>
      <p:pic>
        <p:nvPicPr>
          <p:cNvPr id="535" name="Google Shape;535;g2d367ee8f64_0_297"/>
          <p:cNvPicPr preferRelativeResize="0"/>
          <p:nvPr/>
        </p:nvPicPr>
        <p:blipFill rotWithShape="1">
          <a:blip r:embed="rId7">
            <a:alphaModFix/>
          </a:blip>
          <a:srcRect l="9403" b="16337"/>
          <a:stretch/>
        </p:blipFill>
        <p:spPr>
          <a:xfrm>
            <a:off x="7150675" y="3515200"/>
            <a:ext cx="4203649" cy="2772850"/>
          </a:xfrm>
          <a:prstGeom prst="rect">
            <a:avLst/>
          </a:prstGeom>
          <a:noFill/>
          <a:ln>
            <a:noFill/>
          </a:ln>
        </p:spPr>
      </p:pic>
      <p:sp>
        <p:nvSpPr>
          <p:cNvPr id="536" name="Google Shape;536;g2d367ee8f64_0_297"/>
          <p:cNvSpPr txBox="1"/>
          <p:nvPr/>
        </p:nvSpPr>
        <p:spPr>
          <a:xfrm>
            <a:off x="7343875" y="6288050"/>
            <a:ext cx="3048000" cy="33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abstract screened </a:t>
            </a:r>
            <a:endParaRPr sz="2000" b="0" i="0" u="none" strike="noStrike" cap="none">
              <a:solidFill>
                <a:schemeClr val="dk1"/>
              </a:solidFill>
              <a:latin typeface="Calibri"/>
              <a:ea typeface="Calibri"/>
              <a:cs typeface="Calibri"/>
              <a:sym typeface="Calibri"/>
            </a:endParaRPr>
          </a:p>
        </p:txBody>
      </p:sp>
      <p:sp>
        <p:nvSpPr>
          <p:cNvPr id="537" name="Google Shape;537;g2d367ee8f64_0_297"/>
          <p:cNvSpPr txBox="1"/>
          <p:nvPr/>
        </p:nvSpPr>
        <p:spPr>
          <a:xfrm rot="-5400000">
            <a:off x="6007450" y="4901900"/>
            <a:ext cx="19023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articles included title</a:t>
            </a:r>
            <a:endParaRPr sz="1400" b="0" i="0" u="none" strike="noStrike" cap="none">
              <a:solidFill>
                <a:srgbClr val="000000"/>
              </a:solidFill>
              <a:latin typeface="Arial"/>
              <a:ea typeface="Arial"/>
              <a:cs typeface="Arial"/>
              <a:sym typeface="Arial"/>
            </a:endParaRPr>
          </a:p>
        </p:txBody>
      </p:sp>
      <p:sp>
        <p:nvSpPr>
          <p:cNvPr id="538" name="Google Shape;538;g2d367ee8f64_0_297"/>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Other applications:</a:t>
            </a:r>
            <a:r>
              <a:rPr lang="fr-FR" sz="2600"/>
              <a:t> Relevance ranking </a:t>
            </a:r>
            <a:r>
              <a:rPr lang="fr-FR"/>
              <a:t> </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2d367ee8f64_0_289"/>
          <p:cNvSpPr txBox="1">
            <a:spLocks noGrp="1"/>
          </p:cNvSpPr>
          <p:nvPr>
            <p:ph type="body" idx="1"/>
          </p:nvPr>
        </p:nvSpPr>
        <p:spPr>
          <a:xfrm>
            <a:off x="1778000" y="1615451"/>
            <a:ext cx="9804300" cy="48057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
            </a:pPr>
            <a:r>
              <a:rPr lang="fr-FR"/>
              <a:t>As a reviewer applies screening decisions to article text, these data are used to update a model which predicts relevance for the remaining unseen documents. (e.g. </a:t>
            </a:r>
            <a:r>
              <a:rPr lang="fr-FR" u="sng">
                <a:solidFill>
                  <a:schemeClr val="hlink"/>
                </a:solidFill>
                <a:hlinkClick r:id="rId3"/>
              </a:rPr>
              <a:t>Apriyani et al., 2024</a:t>
            </a:r>
            <a:r>
              <a:rPr lang="fr-FR"/>
              <a:t> )</a:t>
            </a:r>
            <a:endParaRPr/>
          </a:p>
          <a:p>
            <a:pPr marL="457200" lvl="0" indent="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
            </a:pPr>
            <a:r>
              <a:rPr lang="fr-FR"/>
              <a:t>Truncate screening : stop the screening effort after a certain inclusion/exclusion ratio.</a:t>
            </a:r>
            <a:endParaRPr/>
          </a:p>
          <a:p>
            <a:pPr marL="914400" lvl="1" indent="-342900" algn="l" rtl="0">
              <a:lnSpc>
                <a:spcPct val="100000"/>
              </a:lnSpc>
              <a:spcBef>
                <a:spcPts val="0"/>
              </a:spcBef>
              <a:spcAft>
                <a:spcPts val="0"/>
              </a:spcAft>
              <a:buSzPts val="1800"/>
              <a:buChar char="–"/>
            </a:pPr>
            <a:r>
              <a:rPr lang="fr-FR"/>
              <a:t>threshold e.g. 5% in  </a:t>
            </a:r>
            <a:r>
              <a:rPr lang="fr-FR" u="sng">
                <a:solidFill>
                  <a:schemeClr val="hlink"/>
                </a:solidFill>
                <a:hlinkClick r:id="rId4"/>
              </a:rPr>
              <a:t>Cheng et al., 2023</a:t>
            </a:r>
            <a:r>
              <a:rPr lang="fr-FR"/>
              <a:t> </a:t>
            </a:r>
            <a:endParaRPr/>
          </a:p>
          <a:p>
            <a:pPr marL="914400" lvl="1" indent="-342900" algn="l" rtl="0">
              <a:lnSpc>
                <a:spcPct val="100000"/>
              </a:lnSpc>
              <a:spcBef>
                <a:spcPts val="0"/>
              </a:spcBef>
              <a:spcAft>
                <a:spcPts val="0"/>
              </a:spcAft>
              <a:buSzPts val="1800"/>
              <a:buChar char="–"/>
            </a:pPr>
            <a:r>
              <a:rPr lang="fr-FR"/>
              <a:t>Asymptote e.g. </a:t>
            </a:r>
            <a:r>
              <a:rPr lang="fr-FR" u="sng">
                <a:solidFill>
                  <a:schemeClr val="hlink"/>
                </a:solidFill>
                <a:hlinkClick r:id="rId3"/>
              </a:rPr>
              <a:t>Rubenstein et al ., 2023</a:t>
            </a:r>
            <a:r>
              <a:rPr lang="fr-FR"/>
              <a:t> </a:t>
            </a:r>
            <a:endParaRPr/>
          </a:p>
          <a:p>
            <a:pPr marL="0" lvl="0" indent="0" algn="l" rtl="0">
              <a:lnSpc>
                <a:spcPct val="100000"/>
              </a:lnSpc>
              <a:spcBef>
                <a:spcPts val="400"/>
              </a:spcBef>
              <a:spcAft>
                <a:spcPts val="0"/>
              </a:spcAft>
              <a:buSzPts val="2000"/>
              <a:buNone/>
            </a:pPr>
            <a:endParaRPr/>
          </a:p>
          <a:p>
            <a:pPr marL="457200" lvl="0" indent="0" algn="l" rtl="0">
              <a:lnSpc>
                <a:spcPct val="100000"/>
              </a:lnSpc>
              <a:spcBef>
                <a:spcPts val="400"/>
              </a:spcBef>
              <a:spcAft>
                <a:spcPts val="0"/>
              </a:spcAft>
              <a:buSzPts val="2000"/>
              <a:buNone/>
            </a:pPr>
            <a:endParaRPr/>
          </a:p>
          <a:p>
            <a:pPr marL="457200" lvl="0" indent="0" algn="l" rtl="0">
              <a:lnSpc>
                <a:spcPct val="100000"/>
              </a:lnSpc>
              <a:spcBef>
                <a:spcPts val="400"/>
              </a:spcBef>
              <a:spcAft>
                <a:spcPts val="0"/>
              </a:spcAft>
              <a:buSzPts val="2000"/>
              <a:buNone/>
            </a:pPr>
            <a:endParaRPr/>
          </a:p>
          <a:p>
            <a:pPr marL="0" lvl="0" indent="0" algn="l" rtl="0">
              <a:lnSpc>
                <a:spcPct val="100000"/>
              </a:lnSpc>
              <a:spcBef>
                <a:spcPts val="400"/>
              </a:spcBef>
              <a:spcAft>
                <a:spcPts val="0"/>
              </a:spcAft>
              <a:buSzPts val="2000"/>
              <a:buNone/>
            </a:pPr>
            <a:endParaRPr/>
          </a:p>
        </p:txBody>
      </p:sp>
      <p:sp>
        <p:nvSpPr>
          <p:cNvPr id="545" name="Google Shape;545;g2d367ee8f64_0_289"/>
          <p:cNvSpPr txBox="1">
            <a:spLocks noGrp="1"/>
          </p:cNvSpPr>
          <p:nvPr>
            <p:ph type="sldNum" idx="12"/>
          </p:nvPr>
        </p:nvSpPr>
        <p:spPr>
          <a:xfrm>
            <a:off x="448101" y="6087763"/>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21</a:t>
            </a:fld>
            <a:endParaRPr/>
          </a:p>
        </p:txBody>
      </p:sp>
      <p:sp>
        <p:nvSpPr>
          <p:cNvPr id="546" name="Google Shape;546;g2d367ee8f64_0_289"/>
          <p:cNvSpPr/>
          <p:nvPr/>
        </p:nvSpPr>
        <p:spPr>
          <a:xfrm>
            <a:off x="1802050" y="1514375"/>
            <a:ext cx="9804300" cy="2597700"/>
          </a:xfrm>
          <a:prstGeom prst="roundRect">
            <a:avLst>
              <a:gd name="adj" fmla="val 16667"/>
            </a:avLst>
          </a:prstGeom>
          <a:solidFill>
            <a:srgbClr val="FFFFFF">
              <a:alpha val="65098"/>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2F2F2"/>
              </a:highlight>
              <a:latin typeface="Calibri"/>
              <a:ea typeface="Calibri"/>
              <a:cs typeface="Calibri"/>
              <a:sym typeface="Calibri"/>
            </a:endParaRPr>
          </a:p>
        </p:txBody>
      </p:sp>
      <p:sp>
        <p:nvSpPr>
          <p:cNvPr id="547" name="Google Shape;547;g2d367ee8f64_0_289"/>
          <p:cNvSpPr txBox="1"/>
          <p:nvPr/>
        </p:nvSpPr>
        <p:spPr>
          <a:xfrm>
            <a:off x="2210400" y="3954000"/>
            <a:ext cx="7084500" cy="290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40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Strengths: </a:t>
            </a:r>
            <a:endParaRPr sz="2000" b="0" i="0" u="none" strike="noStrike" cap="none">
              <a:solidFill>
                <a:schemeClr val="dk1"/>
              </a:solidFill>
              <a:latin typeface="Calibri"/>
              <a:ea typeface="Calibri"/>
              <a:cs typeface="Calibri"/>
              <a:sym typeface="Calibri"/>
            </a:endParaRPr>
          </a:p>
          <a:p>
            <a:pPr marL="457200" marR="0" lvl="0" indent="-355600" algn="l" rtl="0">
              <a:lnSpc>
                <a:spcPct val="100000"/>
              </a:lnSpc>
              <a:spcBef>
                <a:spcPts val="400"/>
              </a:spcBef>
              <a:spcAft>
                <a:spcPts val="0"/>
              </a:spcAft>
              <a:buClr>
                <a:schemeClr val="dk1"/>
              </a:buClr>
              <a:buSzPts val="2000"/>
              <a:buFont typeface="Arial"/>
              <a:buChar char="-"/>
            </a:pPr>
            <a:r>
              <a:rPr lang="fr-FR" sz="2000" b="0" i="0" u="none" strike="noStrike" cap="none">
                <a:solidFill>
                  <a:schemeClr val="dk1"/>
                </a:solidFill>
                <a:latin typeface="Calibri"/>
                <a:ea typeface="Calibri"/>
                <a:cs typeface="Calibri"/>
                <a:sym typeface="Calibri"/>
              </a:rPr>
              <a:t>Can significantly reduce review effort</a:t>
            </a:r>
            <a:endParaRPr sz="2000" b="0" i="0" u="none" strike="noStrike" cap="none">
              <a:solidFill>
                <a:schemeClr val="dk1"/>
              </a:solidFill>
              <a:latin typeface="Calibri"/>
              <a:ea typeface="Calibri"/>
              <a:cs typeface="Calibri"/>
              <a:sym typeface="Calibri"/>
            </a:endParaRPr>
          </a:p>
          <a:p>
            <a:pPr marL="457200" marR="0" lvl="0" indent="0" algn="l" rtl="0">
              <a:lnSpc>
                <a:spcPct val="100000"/>
              </a:lnSpc>
              <a:spcBef>
                <a:spcPts val="40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40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Limitations: </a:t>
            </a:r>
            <a:endParaRPr sz="2000" b="0" i="0" u="none" strike="noStrike" cap="none">
              <a:solidFill>
                <a:schemeClr val="dk1"/>
              </a:solidFill>
              <a:latin typeface="Calibri"/>
              <a:ea typeface="Calibri"/>
              <a:cs typeface="Calibri"/>
              <a:sym typeface="Calibri"/>
            </a:endParaRPr>
          </a:p>
          <a:p>
            <a:pPr marL="457200" marR="0" lvl="0" indent="-355600" algn="l" rtl="0">
              <a:lnSpc>
                <a:spcPct val="100000"/>
              </a:lnSpc>
              <a:spcBef>
                <a:spcPts val="400"/>
              </a:spcBef>
              <a:spcAft>
                <a:spcPts val="0"/>
              </a:spcAft>
              <a:buClr>
                <a:schemeClr val="dk1"/>
              </a:buClr>
              <a:buSzPts val="2000"/>
              <a:buFont typeface="Arial"/>
              <a:buChar char="-"/>
            </a:pPr>
            <a:r>
              <a:rPr lang="fr-FR" sz="2000" b="0" i="0" u="none" strike="noStrike" cap="none">
                <a:solidFill>
                  <a:schemeClr val="dk1"/>
                </a:solidFill>
                <a:latin typeface="Calibri"/>
                <a:ea typeface="Calibri"/>
                <a:cs typeface="Calibri"/>
                <a:sym typeface="Calibri"/>
              </a:rPr>
              <a:t>The effectiveness depends on the representativeness of all the articles that have been screened</a:t>
            </a:r>
            <a:endParaRPr sz="2000" b="0" i="0" u="none" strike="noStrike" cap="none">
              <a:solidFill>
                <a:schemeClr val="dk1"/>
              </a:solidFill>
              <a:latin typeface="Calibri"/>
              <a:ea typeface="Calibri"/>
              <a:cs typeface="Calibri"/>
              <a:sym typeface="Calibri"/>
            </a:endParaRPr>
          </a:p>
          <a:p>
            <a:pPr marL="457200" marR="0" lvl="0" indent="-355600" algn="l" rtl="0">
              <a:lnSpc>
                <a:spcPct val="100000"/>
              </a:lnSpc>
              <a:spcBef>
                <a:spcPts val="0"/>
              </a:spcBef>
              <a:spcAft>
                <a:spcPts val="0"/>
              </a:spcAft>
              <a:buClr>
                <a:schemeClr val="dk1"/>
              </a:buClr>
              <a:buSzPts val="2000"/>
              <a:buFont typeface="Arial"/>
              <a:buChar char="-"/>
            </a:pPr>
            <a:r>
              <a:rPr lang="fr-FR" sz="2000" b="0" i="0" u="none" strike="noStrike" cap="none">
                <a:solidFill>
                  <a:schemeClr val="dk1"/>
                </a:solidFill>
                <a:latin typeface="Calibri"/>
                <a:ea typeface="Calibri"/>
                <a:cs typeface="Calibri"/>
                <a:sym typeface="Calibri"/>
              </a:rPr>
              <a:t>Size limitation on the scope of the review</a:t>
            </a:r>
            <a:endParaRPr sz="2000" b="0" i="0" u="none" strike="noStrike" cap="none">
              <a:solidFill>
                <a:schemeClr val="dk1"/>
              </a:solidFill>
              <a:latin typeface="Calibri"/>
              <a:ea typeface="Calibri"/>
              <a:cs typeface="Calibri"/>
              <a:sym typeface="Calibri"/>
            </a:endParaRPr>
          </a:p>
          <a:p>
            <a:pPr marL="457200" marR="0" lvl="0" indent="-355600" algn="l" rtl="0">
              <a:lnSpc>
                <a:spcPct val="100000"/>
              </a:lnSpc>
              <a:spcBef>
                <a:spcPts val="400"/>
              </a:spcBef>
              <a:spcAft>
                <a:spcPts val="0"/>
              </a:spcAft>
              <a:buClr>
                <a:schemeClr val="dk1"/>
              </a:buClr>
              <a:buSzPts val="2000"/>
              <a:buFont typeface="Arial"/>
              <a:buChar char="-"/>
            </a:pPr>
            <a:r>
              <a:rPr lang="fr-FR" sz="2000" b="0" i="0" u="none" strike="noStrike" cap="none">
                <a:solidFill>
                  <a:schemeClr val="dk1"/>
                </a:solidFill>
                <a:latin typeface="Calibri"/>
                <a:ea typeface="Calibri"/>
                <a:cs typeface="Calibri"/>
                <a:sym typeface="Calibri"/>
              </a:rPr>
              <a:t>All relevant articles need to be manually screened.</a:t>
            </a:r>
            <a:endParaRPr sz="1400" b="0" i="0" u="none" strike="noStrike" cap="none">
              <a:solidFill>
                <a:srgbClr val="000000"/>
              </a:solidFill>
              <a:latin typeface="Arial"/>
              <a:ea typeface="Arial"/>
              <a:cs typeface="Arial"/>
              <a:sym typeface="Arial"/>
            </a:endParaRPr>
          </a:p>
        </p:txBody>
      </p:sp>
      <p:pic>
        <p:nvPicPr>
          <p:cNvPr id="548" name="Google Shape;548;g2d367ee8f64_0_289" title="Brain exercise | Free SVG"/>
          <p:cNvPicPr preferRelativeResize="0"/>
          <p:nvPr/>
        </p:nvPicPr>
        <p:blipFill rotWithShape="1">
          <a:blip r:embed="rId5">
            <a:alphaModFix/>
          </a:blip>
          <a:srcRect/>
          <a:stretch/>
        </p:blipFill>
        <p:spPr>
          <a:xfrm>
            <a:off x="789350" y="4000190"/>
            <a:ext cx="1305600" cy="886200"/>
          </a:xfrm>
          <a:prstGeom prst="rect">
            <a:avLst/>
          </a:prstGeom>
          <a:noFill/>
          <a:ln>
            <a:noFill/>
          </a:ln>
        </p:spPr>
      </p:pic>
      <p:pic>
        <p:nvPicPr>
          <p:cNvPr id="549" name="Google Shape;549;g2d367ee8f64_0_289" title="Brain exercise | Free SVG"/>
          <p:cNvPicPr preferRelativeResize="0"/>
          <p:nvPr/>
        </p:nvPicPr>
        <p:blipFill rotWithShape="1">
          <a:blip r:embed="rId5">
            <a:alphaModFix/>
          </a:blip>
          <a:srcRect l="16546" t="18877" r="18286"/>
          <a:stretch/>
        </p:blipFill>
        <p:spPr>
          <a:xfrm>
            <a:off x="1120875" y="5940900"/>
            <a:ext cx="850800" cy="718875"/>
          </a:xfrm>
          <a:prstGeom prst="rect">
            <a:avLst/>
          </a:prstGeom>
          <a:noFill/>
          <a:ln>
            <a:noFill/>
          </a:ln>
        </p:spPr>
      </p:pic>
      <p:pic>
        <p:nvPicPr>
          <p:cNvPr id="550" name="Google Shape;550;g2d367ee8f64_0_289" title="Eye drops sign vector illustration | Vecteurs publiques"/>
          <p:cNvPicPr preferRelativeResize="0"/>
          <p:nvPr/>
        </p:nvPicPr>
        <p:blipFill rotWithShape="1">
          <a:blip r:embed="rId6">
            <a:alphaModFix/>
          </a:blip>
          <a:srcRect/>
          <a:stretch/>
        </p:blipFill>
        <p:spPr>
          <a:xfrm>
            <a:off x="1578075" y="6084075"/>
            <a:ext cx="319200" cy="290200"/>
          </a:xfrm>
          <a:prstGeom prst="rect">
            <a:avLst/>
          </a:prstGeom>
          <a:noFill/>
          <a:ln>
            <a:noFill/>
          </a:ln>
        </p:spPr>
      </p:pic>
      <p:pic>
        <p:nvPicPr>
          <p:cNvPr id="551" name="Google Shape;551;g2d367ee8f64_0_289" title="Eye drops sign vector illustration | Vecteurs publiques"/>
          <p:cNvPicPr preferRelativeResize="0"/>
          <p:nvPr/>
        </p:nvPicPr>
        <p:blipFill rotWithShape="1">
          <a:blip r:embed="rId6">
            <a:alphaModFix/>
          </a:blip>
          <a:srcRect/>
          <a:stretch/>
        </p:blipFill>
        <p:spPr>
          <a:xfrm flipH="1">
            <a:off x="1197075" y="6084075"/>
            <a:ext cx="319200" cy="290200"/>
          </a:xfrm>
          <a:prstGeom prst="rect">
            <a:avLst/>
          </a:prstGeom>
          <a:noFill/>
          <a:ln>
            <a:noFill/>
          </a:ln>
        </p:spPr>
      </p:pic>
      <p:pic>
        <p:nvPicPr>
          <p:cNvPr id="552" name="Google Shape;552;g2d367ee8f64_0_289" title="Stack of books in black and white | Free SVG"/>
          <p:cNvPicPr preferRelativeResize="0"/>
          <p:nvPr/>
        </p:nvPicPr>
        <p:blipFill rotWithShape="1">
          <a:blip r:embed="rId7">
            <a:alphaModFix/>
          </a:blip>
          <a:srcRect/>
          <a:stretch/>
        </p:blipFill>
        <p:spPr>
          <a:xfrm>
            <a:off x="1120875" y="5090100"/>
            <a:ext cx="850800" cy="850800"/>
          </a:xfrm>
          <a:prstGeom prst="rect">
            <a:avLst/>
          </a:prstGeom>
          <a:noFill/>
          <a:ln>
            <a:noFill/>
          </a:ln>
        </p:spPr>
      </p:pic>
      <p:sp>
        <p:nvSpPr>
          <p:cNvPr id="553" name="Google Shape;553;g2d367ee8f64_0_289"/>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Other applications:</a:t>
            </a:r>
            <a:r>
              <a:rPr lang="fr-FR" sz="2600"/>
              <a:t> Relevance ranking </a:t>
            </a:r>
            <a:r>
              <a:rPr lang="fr-FR"/>
              <a:t> </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g2d32c6e0718_0_311"/>
          <p:cNvSpPr txBox="1">
            <a:spLocks noGrp="1"/>
          </p:cNvSpPr>
          <p:nvPr>
            <p:ph type="body" idx="1"/>
          </p:nvPr>
        </p:nvSpPr>
        <p:spPr>
          <a:xfrm>
            <a:off x="1777999" y="1615440"/>
            <a:ext cx="9804300" cy="45108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
            </a:pPr>
            <a:r>
              <a:rPr lang="fr-FR"/>
              <a:t>The articles included and excluded from existing reviews can be used to train a model, which can then be applied to screen new search results (e.g. </a:t>
            </a:r>
            <a:r>
              <a:rPr lang="fr-FR" u="sng">
                <a:solidFill>
                  <a:schemeClr val="hlink"/>
                </a:solidFill>
                <a:hlinkClick r:id="rId3"/>
              </a:rPr>
              <a:t>Cohen et al 2005</a:t>
            </a:r>
            <a:r>
              <a:rPr lang="fr-FR"/>
              <a:t> , </a:t>
            </a:r>
            <a:r>
              <a:rPr lang="fr-FR" u="sng">
                <a:solidFill>
                  <a:schemeClr val="hlink"/>
                </a:solidFill>
                <a:hlinkClick r:id="rId4"/>
              </a:rPr>
              <a:t>Cohen et al 2009</a:t>
            </a:r>
            <a:r>
              <a:rPr lang="fr-FR"/>
              <a:t> ). </a:t>
            </a:r>
            <a:endParaRPr/>
          </a:p>
          <a:p>
            <a:pPr marL="457200" lvl="0" indent="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
            </a:pPr>
            <a:r>
              <a:rPr lang="fr-FR"/>
              <a:t>Mainly use in medicine reviews</a:t>
            </a:r>
            <a:endParaRPr/>
          </a:p>
          <a:p>
            <a:pPr marL="457200" lvl="0" indent="0" algn="l" rtl="0">
              <a:lnSpc>
                <a:spcPct val="100000"/>
              </a:lnSpc>
              <a:spcBef>
                <a:spcPts val="400"/>
              </a:spcBef>
              <a:spcAft>
                <a:spcPts val="0"/>
              </a:spcAft>
              <a:buSzPts val="2000"/>
              <a:buNone/>
            </a:pPr>
            <a:endParaRPr/>
          </a:p>
          <a:p>
            <a:pPr marL="0" lvl="0" indent="0" algn="l" rtl="0">
              <a:lnSpc>
                <a:spcPct val="100000"/>
              </a:lnSpc>
              <a:spcBef>
                <a:spcPts val="400"/>
              </a:spcBef>
              <a:spcAft>
                <a:spcPts val="0"/>
              </a:spcAft>
              <a:buSzPts val="2000"/>
              <a:buNone/>
            </a:pPr>
            <a:endParaRPr/>
          </a:p>
        </p:txBody>
      </p:sp>
      <p:sp>
        <p:nvSpPr>
          <p:cNvPr id="560" name="Google Shape;560;g2d32c6e0718_0_311"/>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22</a:t>
            </a:fld>
            <a:endParaRPr/>
          </a:p>
        </p:txBody>
      </p:sp>
      <p:pic>
        <p:nvPicPr>
          <p:cNvPr id="561" name="Google Shape;561;g2d32c6e0718_0_311"/>
          <p:cNvPicPr preferRelativeResize="0"/>
          <p:nvPr/>
        </p:nvPicPr>
        <p:blipFill rotWithShape="1">
          <a:blip r:embed="rId5">
            <a:alphaModFix/>
          </a:blip>
          <a:srcRect/>
          <a:stretch/>
        </p:blipFill>
        <p:spPr>
          <a:xfrm>
            <a:off x="6364670" y="2722550"/>
            <a:ext cx="4827600" cy="3928525"/>
          </a:xfrm>
          <a:prstGeom prst="rect">
            <a:avLst/>
          </a:prstGeom>
          <a:noFill/>
          <a:ln>
            <a:noFill/>
          </a:ln>
        </p:spPr>
      </p:pic>
      <p:sp>
        <p:nvSpPr>
          <p:cNvPr id="562" name="Google Shape;562;g2d32c6e0718_0_311"/>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Other applications:</a:t>
            </a:r>
            <a:r>
              <a:rPr lang="fr-FR" sz="2600"/>
              <a:t> Update existing reviews </a:t>
            </a:r>
            <a:r>
              <a:rPr lang="fr-FR"/>
              <a:t> </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2d32c6e0718_0_0"/>
          <p:cNvSpPr txBox="1"/>
          <p:nvPr/>
        </p:nvSpPr>
        <p:spPr>
          <a:xfrm>
            <a:off x="2873380" y="1806580"/>
            <a:ext cx="7116900" cy="2124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fr-FR" sz="2800" b="0" i="0" u="none" strike="noStrike" cap="none">
                <a:solidFill>
                  <a:srgbClr val="31859B"/>
                </a:solidFill>
                <a:latin typeface="Calibri"/>
                <a:ea typeface="Calibri"/>
                <a:cs typeface="Calibri"/>
                <a:sym typeface="Calibri"/>
              </a:rPr>
              <a:t/>
            </a:r>
            <a:br>
              <a:rPr lang="fr-FR" sz="2800" b="0" i="0" u="none" strike="noStrike" cap="none">
                <a:solidFill>
                  <a:srgbClr val="31859B"/>
                </a:solidFill>
                <a:latin typeface="Calibri"/>
                <a:ea typeface="Calibri"/>
                <a:cs typeface="Calibri"/>
                <a:sym typeface="Calibri"/>
              </a:rPr>
            </a:br>
            <a:r>
              <a:rPr lang="fr-FR" sz="2800" b="0" i="0" u="none" strike="noStrike" cap="none">
                <a:solidFill>
                  <a:srgbClr val="31859B"/>
                </a:solidFill>
                <a:highlight>
                  <a:srgbClr val="FFFFFF"/>
                </a:highlight>
                <a:latin typeface="Calibri"/>
                <a:ea typeface="Calibri"/>
                <a:cs typeface="Calibri"/>
                <a:sym typeface="Calibri"/>
              </a:rPr>
              <a:t>Machine Learning applications for metadata extraction et categorization</a:t>
            </a:r>
            <a:r>
              <a:rPr lang="fr-FR" sz="1200" b="0" i="0" u="none" strike="noStrike" cap="none">
                <a:solidFill>
                  <a:srgbClr val="938953"/>
                </a:solidFill>
                <a:latin typeface="Calibri"/>
                <a:ea typeface="Calibri"/>
                <a:cs typeface="Calibri"/>
                <a:sym typeface="Calibri"/>
              </a:rPr>
              <a:t/>
            </a:r>
            <a:br>
              <a:rPr lang="fr-FR" sz="1200" b="0" i="0" u="none" strike="noStrike" cap="none">
                <a:solidFill>
                  <a:srgbClr val="938953"/>
                </a:solidFill>
                <a:latin typeface="Calibri"/>
                <a:ea typeface="Calibri"/>
                <a:cs typeface="Calibri"/>
                <a:sym typeface="Calibri"/>
              </a:rPr>
            </a:br>
            <a:endParaRPr sz="2400" b="0" i="0" u="none" strike="noStrike" cap="none">
              <a:solidFill>
                <a:srgbClr val="6E6E6E"/>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400"/>
              <a:buFont typeface="Arial"/>
              <a:buNone/>
            </a:pPr>
            <a:r>
              <a:rPr lang="fr-FR" sz="2400" b="0" i="0" u="none" strike="noStrike" cap="none">
                <a:solidFill>
                  <a:srgbClr val="6E6E6E"/>
                </a:solidFill>
                <a:latin typeface="Calibri"/>
                <a:ea typeface="Calibri"/>
                <a:cs typeface="Calibri"/>
                <a:sym typeface="Calibri"/>
              </a:rPr>
              <a:t>Oct </a:t>
            </a:r>
            <a:r>
              <a:rPr lang="fr-FR" sz="2400">
                <a:solidFill>
                  <a:srgbClr val="6E6E6E"/>
                </a:solidFill>
                <a:latin typeface="Calibri"/>
                <a:ea typeface="Calibri"/>
                <a:cs typeface="Calibri"/>
                <a:sym typeface="Calibri"/>
              </a:rPr>
              <a:t>7</a:t>
            </a:r>
            <a:r>
              <a:rPr lang="fr-FR" sz="2400" b="0" i="0" u="none" strike="noStrike" cap="none">
                <a:solidFill>
                  <a:srgbClr val="6E6E6E"/>
                </a:solidFill>
                <a:latin typeface="Calibri"/>
                <a:ea typeface="Calibri"/>
                <a:cs typeface="Calibri"/>
                <a:sym typeface="Calibri"/>
              </a:rPr>
              <a:t>, 14:00 - 15:00</a:t>
            </a:r>
            <a:endParaRPr sz="2400" b="0" i="0" u="none" strike="noStrike" cap="none">
              <a:solidFill>
                <a:srgbClr val="6E6E6E"/>
              </a:solidFill>
              <a:latin typeface="Calibri"/>
              <a:ea typeface="Calibri"/>
              <a:cs typeface="Calibri"/>
              <a:sym typeface="Calibri"/>
            </a:endParaRPr>
          </a:p>
        </p:txBody>
      </p:sp>
      <p:sp>
        <p:nvSpPr>
          <p:cNvPr id="568" name="Google Shape;568;g2d32c6e0718_0_0"/>
          <p:cNvSpPr/>
          <p:nvPr/>
        </p:nvSpPr>
        <p:spPr>
          <a:xfrm>
            <a:off x="2787650" y="6323018"/>
            <a:ext cx="7880400" cy="534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9" name="Google Shape;569;g2d32c6e0718_0_0"/>
          <p:cNvPicPr preferRelativeResize="0"/>
          <p:nvPr/>
        </p:nvPicPr>
        <p:blipFill rotWithShape="1">
          <a:blip r:embed="rId3">
            <a:alphaModFix/>
          </a:blip>
          <a:srcRect/>
          <a:stretch/>
        </p:blipFill>
        <p:spPr>
          <a:xfrm>
            <a:off x="2787655" y="6026478"/>
            <a:ext cx="7880350" cy="831192"/>
          </a:xfrm>
          <a:prstGeom prst="rect">
            <a:avLst/>
          </a:prstGeom>
          <a:noFill/>
          <a:ln>
            <a:noFill/>
          </a:ln>
        </p:spPr>
      </p:pic>
      <p:sp>
        <p:nvSpPr>
          <p:cNvPr id="570" name="Google Shape;570;g2d32c6e0718_0_0"/>
          <p:cNvSpPr txBox="1"/>
          <p:nvPr/>
        </p:nvSpPr>
        <p:spPr>
          <a:xfrm>
            <a:off x="3633180" y="4021918"/>
            <a:ext cx="57579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6E6E6E"/>
                </a:solidFill>
                <a:latin typeface="Calibri"/>
                <a:ea typeface="Calibri"/>
                <a:cs typeface="Calibri"/>
                <a:sym typeface="Calibri"/>
              </a:rPr>
              <a:t>Devi VEYTIA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6E6E6E"/>
                </a:solidFill>
                <a:latin typeface="Calibri"/>
                <a:ea typeface="Calibri"/>
                <a:cs typeface="Calibri"/>
                <a:sym typeface="Calibri"/>
              </a:rPr>
              <a:t>Postdoctoral researcher</a:t>
            </a:r>
            <a:endParaRPr>
              <a:solidFill>
                <a:srgbClr val="6E6E6E"/>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fr-FR">
                <a:solidFill>
                  <a:srgbClr val="6E6E6E"/>
                </a:solidFill>
                <a:latin typeface="Calibri"/>
                <a:ea typeface="Calibri"/>
                <a:cs typeface="Calibri"/>
                <a:sym typeface="Calibri"/>
              </a:rPr>
              <a:t>École Normale Supérieure</a:t>
            </a:r>
            <a:endParaRPr>
              <a:solidFill>
                <a:srgbClr val="6E6E6E"/>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376cf51690a_0_520"/>
          <p:cNvSpPr txBox="1">
            <a:spLocks noGrp="1"/>
          </p:cNvSpPr>
          <p:nvPr>
            <p:ph type="title"/>
          </p:nvPr>
        </p:nvSpPr>
        <p:spPr>
          <a:xfrm>
            <a:off x="2291137" y="222250"/>
            <a:ext cx="7948200" cy="655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Outline</a:t>
            </a:r>
            <a:endParaRPr/>
          </a:p>
        </p:txBody>
      </p:sp>
      <p:sp>
        <p:nvSpPr>
          <p:cNvPr id="576" name="Google Shape;576;g376cf51690a_0_520"/>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20000"/>
              </a:buClr>
              <a:buSzPts val="1400"/>
              <a:buFont typeface="Arial"/>
              <a:buNone/>
            </a:pPr>
            <a:fld id="{00000000-1234-1234-1234-123412341234}" type="slidenum">
              <a:rPr lang="fr-FR" sz="1400" b="0" i="0" u="none" strike="noStrike" cap="none">
                <a:solidFill>
                  <a:srgbClr val="020000"/>
                </a:solidFill>
                <a:latin typeface="Arial"/>
                <a:ea typeface="Arial"/>
                <a:cs typeface="Arial"/>
                <a:sym typeface="Arial"/>
              </a:rPr>
              <a:t>24</a:t>
            </a:fld>
            <a:endParaRPr sz="1400" b="0" i="0" u="none" strike="noStrike" cap="none">
              <a:solidFill>
                <a:srgbClr val="020000"/>
              </a:solidFill>
              <a:latin typeface="Arial"/>
              <a:ea typeface="Arial"/>
              <a:cs typeface="Arial"/>
              <a:sym typeface="Arial"/>
            </a:endParaRPr>
          </a:p>
        </p:txBody>
      </p:sp>
      <p:sp>
        <p:nvSpPr>
          <p:cNvPr id="577" name="Google Shape;577;g376cf51690a_0_520"/>
          <p:cNvSpPr txBox="1">
            <a:spLocks noGrp="1"/>
          </p:cNvSpPr>
          <p:nvPr>
            <p:ph type="body" idx="1"/>
          </p:nvPr>
        </p:nvSpPr>
        <p:spPr>
          <a:xfrm>
            <a:off x="1789350" y="1165954"/>
            <a:ext cx="9804300" cy="4526100"/>
          </a:xfrm>
          <a:prstGeom prst="rect">
            <a:avLst/>
          </a:prstGeom>
          <a:noFill/>
          <a:ln>
            <a:noFill/>
          </a:ln>
        </p:spPr>
        <p:txBody>
          <a:bodyPr spcFirstLastPara="1" wrap="square" lIns="91425" tIns="45700" rIns="91425" bIns="45700" anchor="t" anchorCtr="0">
            <a:noAutofit/>
          </a:bodyPr>
          <a:lstStyle/>
          <a:p>
            <a:pPr marL="457200" lvl="0" indent="-393700" algn="l" rtl="0">
              <a:lnSpc>
                <a:spcPct val="100000"/>
              </a:lnSpc>
              <a:spcBef>
                <a:spcPts val="0"/>
              </a:spcBef>
              <a:spcAft>
                <a:spcPts val="0"/>
              </a:spcAft>
              <a:buSzPts val="2600"/>
              <a:buAutoNum type="arabicPeriod"/>
            </a:pPr>
            <a:r>
              <a:rPr lang="fr-FR" sz="2600"/>
              <a:t>TD: Decoder model for coding, RAG-AI</a:t>
            </a:r>
            <a:endParaRPr sz="2600"/>
          </a:p>
          <a:p>
            <a:pPr marL="457200" lvl="0" indent="-393700" algn="l" rtl="0">
              <a:lnSpc>
                <a:spcPct val="100000"/>
              </a:lnSpc>
              <a:spcBef>
                <a:spcPts val="0"/>
              </a:spcBef>
              <a:spcAft>
                <a:spcPts val="0"/>
              </a:spcAft>
              <a:buSzPts val="2600"/>
              <a:buFont typeface="Calibri"/>
              <a:buAutoNum type="arabicPeriod"/>
            </a:pPr>
            <a:r>
              <a:rPr lang="fr-FR" sz="2600"/>
              <a:t>Other applications/examples</a:t>
            </a:r>
            <a:endParaRPr sz="2600"/>
          </a:p>
          <a:p>
            <a:pPr marL="457200" lvl="0" indent="-393700" algn="l" rtl="0">
              <a:lnSpc>
                <a:spcPct val="100000"/>
              </a:lnSpc>
              <a:spcBef>
                <a:spcPts val="0"/>
              </a:spcBef>
              <a:spcAft>
                <a:spcPts val="0"/>
              </a:spcAft>
              <a:buSzPts val="2600"/>
              <a:buAutoNum type="arabicPeriod"/>
            </a:pPr>
            <a:r>
              <a:rPr lang="fr-FR" sz="2600"/>
              <a:t>Conclusion</a:t>
            </a:r>
            <a:endParaRPr sz="2600"/>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3008f0e54ae_0_0"/>
          <p:cNvSpPr txBox="1">
            <a:spLocks noGrp="1"/>
          </p:cNvSpPr>
          <p:nvPr>
            <p:ph type="title"/>
          </p:nvPr>
        </p:nvSpPr>
        <p:spPr>
          <a:xfrm>
            <a:off x="2291137" y="222250"/>
            <a:ext cx="7948200" cy="655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Introduction</a:t>
            </a:r>
            <a:endParaRPr/>
          </a:p>
        </p:txBody>
      </p:sp>
      <p:sp>
        <p:nvSpPr>
          <p:cNvPr id="583" name="Google Shape;583;g3008f0e54ae_0_0"/>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20000"/>
              </a:buClr>
              <a:buSzPts val="1400"/>
              <a:buFont typeface="Arial"/>
              <a:buNone/>
            </a:pPr>
            <a:fld id="{00000000-1234-1234-1234-123412341234}" type="slidenum">
              <a:rPr lang="fr-FR" sz="1400" b="0" i="0" u="none" strike="noStrike" cap="none">
                <a:solidFill>
                  <a:srgbClr val="020000"/>
                </a:solidFill>
                <a:latin typeface="Arial"/>
                <a:ea typeface="Arial"/>
                <a:cs typeface="Arial"/>
                <a:sym typeface="Arial"/>
              </a:rPr>
              <a:t>25</a:t>
            </a:fld>
            <a:endParaRPr sz="1400" b="0" i="0" u="none" strike="noStrike" cap="none">
              <a:solidFill>
                <a:srgbClr val="020000"/>
              </a:solidFill>
              <a:latin typeface="Arial"/>
              <a:ea typeface="Arial"/>
              <a:cs typeface="Arial"/>
              <a:sym typeface="Arial"/>
            </a:endParaRPr>
          </a:p>
        </p:txBody>
      </p:sp>
      <p:sp>
        <p:nvSpPr>
          <p:cNvPr id="584" name="Google Shape;584;g3008f0e54ae_0_0"/>
          <p:cNvSpPr txBox="1">
            <a:spLocks noGrp="1"/>
          </p:cNvSpPr>
          <p:nvPr>
            <p:ph type="body" idx="1"/>
          </p:nvPr>
        </p:nvSpPr>
        <p:spPr>
          <a:xfrm>
            <a:off x="1789350" y="1327954"/>
            <a:ext cx="98043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fr-FR"/>
              <a:t>Machine learning also has applications for describing the distribution and extent of literature with respect to metadata variables. Examples include:</a:t>
            </a:r>
            <a:endParaRPr/>
          </a:p>
          <a:p>
            <a:pPr marL="0" lvl="0" indent="0" algn="l" rtl="0">
              <a:lnSpc>
                <a:spcPct val="100000"/>
              </a:lnSpc>
              <a:spcBef>
                <a:spcPts val="0"/>
              </a:spcBef>
              <a:spcAft>
                <a:spcPts val="0"/>
              </a:spcAft>
              <a:buNone/>
            </a:pPr>
            <a:endParaRPr/>
          </a:p>
          <a:p>
            <a:pPr marL="457200" lvl="0" indent="-355600" algn="l" rtl="0">
              <a:lnSpc>
                <a:spcPct val="100000"/>
              </a:lnSpc>
              <a:spcBef>
                <a:spcPts val="0"/>
              </a:spcBef>
              <a:spcAft>
                <a:spcPts val="0"/>
              </a:spcAft>
              <a:buSzPts val="2000"/>
              <a:buAutoNum type="arabicPeriod"/>
            </a:pPr>
            <a:r>
              <a:rPr lang="fr-FR"/>
              <a:t>Text classification using Encoder models (e.g. Callaghan et al. 2021, Veytia et al. 2025) → same principles behind the screening TD</a:t>
            </a:r>
            <a:endParaRPr/>
          </a:p>
          <a:p>
            <a:pPr marL="457200" lvl="0" indent="-355600" algn="l" rtl="0">
              <a:lnSpc>
                <a:spcPct val="100000"/>
              </a:lnSpc>
              <a:spcBef>
                <a:spcPts val="0"/>
              </a:spcBef>
              <a:spcAft>
                <a:spcPts val="0"/>
              </a:spcAft>
              <a:buSzPts val="2000"/>
              <a:buAutoNum type="arabicPeriod"/>
            </a:pPr>
            <a:r>
              <a:rPr lang="fr-FR" b="1"/>
              <a:t>Coding/data extraction using Decoder models </a:t>
            </a:r>
            <a:r>
              <a:rPr lang="fr-FR"/>
              <a:t>(e.g. </a:t>
            </a:r>
            <a:r>
              <a:rPr lang="fr-FR" u="sng">
                <a:solidFill>
                  <a:schemeClr val="hlink"/>
                </a:solidFill>
                <a:hlinkClick r:id="rId3"/>
              </a:rPr>
              <a:t>Elicit</a:t>
            </a:r>
            <a:r>
              <a:rPr lang="fr-FR"/>
              <a:t>, Veytia et al. </a:t>
            </a:r>
            <a:r>
              <a:rPr lang="fr-FR" i="1"/>
              <a:t>In Prep.</a:t>
            </a:r>
            <a:r>
              <a:rPr lang="fr-FR"/>
              <a:t>)</a:t>
            </a:r>
            <a:endParaRPr/>
          </a:p>
          <a:p>
            <a:pPr marL="457200" lvl="0" indent="-355600" algn="l" rtl="0">
              <a:spcBef>
                <a:spcPts val="0"/>
              </a:spcBef>
              <a:spcAft>
                <a:spcPts val="0"/>
              </a:spcAft>
              <a:buSzPts val="2000"/>
              <a:buAutoNum type="arabicPeriod"/>
            </a:pPr>
            <a:r>
              <a:rPr lang="fr-FR"/>
              <a:t>Predictive labelling (e.g. Colandr)</a:t>
            </a:r>
            <a:endParaRPr/>
          </a:p>
          <a:p>
            <a:pPr marL="457200" lvl="0" indent="0" algn="l" rtl="0">
              <a:lnSpc>
                <a:spcPct val="100000"/>
              </a:lnSpc>
              <a:spcBef>
                <a:spcPts val="0"/>
              </a:spcBef>
              <a:spcAft>
                <a:spcPts val="0"/>
              </a:spcAft>
              <a:buSzPts val="2000"/>
              <a:buNone/>
            </a:pPr>
            <a:endParaRPr b="1">
              <a:solidFill>
                <a:srgbClr val="990000"/>
              </a:solidFill>
            </a:endParaRPr>
          </a:p>
          <a:p>
            <a:pPr marL="457200" lvl="0" indent="0" algn="l" rtl="0">
              <a:lnSpc>
                <a:spcPct val="100000"/>
              </a:lnSpc>
              <a:spcBef>
                <a:spcPts val="0"/>
              </a:spcBef>
              <a:spcAft>
                <a:spcPts val="0"/>
              </a:spcAft>
              <a:buSzPts val="2000"/>
              <a:buNone/>
            </a:pPr>
            <a:endParaRPr/>
          </a:p>
          <a:p>
            <a:pPr marL="45720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376cf51690a_0_387"/>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What is a transformer model?</a:t>
            </a:r>
            <a:endParaRPr/>
          </a:p>
        </p:txBody>
      </p:sp>
      <p:sp>
        <p:nvSpPr>
          <p:cNvPr id="591" name="Google Shape;591;g376cf51690a_0_387"/>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fr-FR"/>
              <a:t>26</a:t>
            </a:fld>
            <a:endParaRPr/>
          </a:p>
        </p:txBody>
      </p:sp>
      <p:pic>
        <p:nvPicPr>
          <p:cNvPr id="592" name="Google Shape;592;g376cf51690a_0_387"/>
          <p:cNvPicPr preferRelativeResize="0"/>
          <p:nvPr/>
        </p:nvPicPr>
        <p:blipFill>
          <a:blip r:embed="rId3">
            <a:alphaModFix/>
          </a:blip>
          <a:stretch>
            <a:fillRect/>
          </a:stretch>
        </p:blipFill>
        <p:spPr>
          <a:xfrm>
            <a:off x="1856175" y="2270925"/>
            <a:ext cx="8258075" cy="4506549"/>
          </a:xfrm>
          <a:prstGeom prst="rect">
            <a:avLst/>
          </a:prstGeom>
          <a:noFill/>
          <a:ln>
            <a:noFill/>
          </a:ln>
        </p:spPr>
      </p:pic>
      <p:sp>
        <p:nvSpPr>
          <p:cNvPr id="593" name="Google Shape;593;g376cf51690a_0_387"/>
          <p:cNvSpPr txBox="1"/>
          <p:nvPr/>
        </p:nvSpPr>
        <p:spPr>
          <a:xfrm>
            <a:off x="102675" y="1468100"/>
            <a:ext cx="23901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a:solidFill>
                  <a:srgbClr val="242424"/>
                </a:solidFill>
                <a:highlight>
                  <a:srgbClr val="FFFFFF"/>
                </a:highlight>
                <a:latin typeface="Georgia"/>
                <a:ea typeface="Georgia"/>
                <a:cs typeface="Georgia"/>
                <a:sym typeface="Georgia"/>
              </a:rPr>
              <a:t>Text classification, where the model must classify a piece of text into one of several predefined categories. </a:t>
            </a:r>
            <a:endParaRPr sz="1500">
              <a:solidFill>
                <a:srgbClr val="242424"/>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a:solidFill>
                <a:srgbClr val="242424"/>
              </a:solidFill>
              <a:highlight>
                <a:srgbClr val="FFFFFF"/>
              </a:highlight>
              <a:latin typeface="Georgia"/>
              <a:ea typeface="Georgia"/>
              <a:cs typeface="Georgia"/>
              <a:sym typeface="Georgia"/>
            </a:endParaRPr>
          </a:p>
          <a:p>
            <a:pPr marL="0" lvl="0" indent="0" algn="l" rtl="0">
              <a:spcBef>
                <a:spcPts val="0"/>
              </a:spcBef>
              <a:spcAft>
                <a:spcPts val="0"/>
              </a:spcAft>
              <a:buNone/>
            </a:pPr>
            <a:r>
              <a:rPr lang="fr-FR" sz="1500">
                <a:solidFill>
                  <a:srgbClr val="242424"/>
                </a:solidFill>
                <a:highlight>
                  <a:srgbClr val="FFFFFF"/>
                </a:highlight>
                <a:latin typeface="Georgia"/>
                <a:ea typeface="Georgia"/>
                <a:cs typeface="Georgia"/>
                <a:sym typeface="Georgia"/>
              </a:rPr>
              <a:t>The encoder takes in a sequence of tokens and produces a fixed-size vector representation of the entire sequence, which can then be used for classification.</a:t>
            </a:r>
            <a:endParaRPr/>
          </a:p>
        </p:txBody>
      </p:sp>
      <p:sp>
        <p:nvSpPr>
          <p:cNvPr id="594" name="Google Shape;594;g376cf51690a_0_387"/>
          <p:cNvSpPr txBox="1"/>
          <p:nvPr/>
        </p:nvSpPr>
        <p:spPr>
          <a:xfrm>
            <a:off x="9360975" y="1416775"/>
            <a:ext cx="26325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a:solidFill>
                  <a:srgbClr val="242424"/>
                </a:solidFill>
                <a:highlight>
                  <a:srgbClr val="FFFFFF"/>
                </a:highlight>
                <a:latin typeface="Georgia"/>
                <a:ea typeface="Georgia"/>
                <a:cs typeface="Georgia"/>
                <a:sym typeface="Georgia"/>
              </a:rPr>
              <a:t>Language generation, where the model must generate a sequence of words based on an input prompt or context. </a:t>
            </a:r>
            <a:endParaRPr sz="1500">
              <a:solidFill>
                <a:srgbClr val="242424"/>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a:solidFill>
                <a:srgbClr val="242424"/>
              </a:solidFill>
              <a:highlight>
                <a:srgbClr val="FFFFFF"/>
              </a:highlight>
              <a:latin typeface="Georgia"/>
              <a:ea typeface="Georgia"/>
              <a:cs typeface="Georgia"/>
              <a:sym typeface="Georgia"/>
            </a:endParaRPr>
          </a:p>
          <a:p>
            <a:pPr marL="0" lvl="0" indent="0" algn="l" rtl="0">
              <a:spcBef>
                <a:spcPts val="0"/>
              </a:spcBef>
              <a:spcAft>
                <a:spcPts val="0"/>
              </a:spcAft>
              <a:buNone/>
            </a:pPr>
            <a:r>
              <a:rPr lang="fr-FR" sz="1500">
                <a:solidFill>
                  <a:srgbClr val="242424"/>
                </a:solidFill>
                <a:highlight>
                  <a:srgbClr val="FFFFFF"/>
                </a:highlight>
                <a:latin typeface="Georgia"/>
                <a:ea typeface="Georgia"/>
                <a:cs typeface="Georgia"/>
                <a:sym typeface="Georgia"/>
              </a:rPr>
              <a:t>The decoder takes in a fixed-size vector representation of the context and uses it to generate a sequence of words one at a time</a:t>
            </a:r>
            <a:endParaRPr/>
          </a:p>
        </p:txBody>
      </p:sp>
      <p:sp>
        <p:nvSpPr>
          <p:cNvPr id="595" name="Google Shape;595;g376cf51690a_0_387"/>
          <p:cNvSpPr/>
          <p:nvPr/>
        </p:nvSpPr>
        <p:spPr>
          <a:xfrm>
            <a:off x="5958700" y="1531800"/>
            <a:ext cx="3402300" cy="5326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376cf51690a_0_396"/>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TD: Decoder block for coding</a:t>
            </a:r>
            <a:endParaRPr sz="2500"/>
          </a:p>
        </p:txBody>
      </p:sp>
      <p:sp>
        <p:nvSpPr>
          <p:cNvPr id="602" name="Google Shape;602;g376cf51690a_0_396"/>
          <p:cNvSpPr txBox="1">
            <a:spLocks noGrp="1"/>
          </p:cNvSpPr>
          <p:nvPr>
            <p:ph type="body" idx="1"/>
          </p:nvPr>
        </p:nvSpPr>
        <p:spPr>
          <a:xfrm>
            <a:off x="392150" y="1454675"/>
            <a:ext cx="11101500" cy="33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fr-FR" u="sng"/>
              <a:t>Literature review example:</a:t>
            </a:r>
            <a:endParaRPr u="sng"/>
          </a:p>
          <a:p>
            <a:pPr marL="457200" lvl="0" indent="-355600" algn="l" rtl="0">
              <a:spcBef>
                <a:spcPts val="400"/>
              </a:spcBef>
              <a:spcAft>
                <a:spcPts val="0"/>
              </a:spcAft>
              <a:buSzPts val="2000"/>
              <a:buChar char="-"/>
            </a:pPr>
            <a:r>
              <a:rPr lang="fr-FR"/>
              <a:t>Complex coding task where the input texts and the outcomes sought are highly heterogeneous (implying LARGE amounts of data to train trying to train a sequence classification model)</a:t>
            </a:r>
            <a:endParaRPr/>
          </a:p>
          <a:p>
            <a:pPr marL="457200" lvl="0" indent="-355600" algn="l" rtl="0">
              <a:spcBef>
                <a:spcPts val="0"/>
              </a:spcBef>
              <a:spcAft>
                <a:spcPts val="0"/>
              </a:spcAft>
              <a:buSzPts val="2000"/>
              <a:buChar char="-"/>
            </a:pPr>
            <a:r>
              <a:rPr lang="fr-FR"/>
              <a:t>A logic/rule based Q&amp;A approach makes sense given the input text and information you want to extract</a:t>
            </a:r>
            <a:endParaRPr/>
          </a:p>
          <a:p>
            <a:pPr marL="457200" lvl="0" indent="0" algn="l" rtl="0">
              <a:spcBef>
                <a:spcPts val="400"/>
              </a:spcBef>
              <a:spcAft>
                <a:spcPts val="0"/>
              </a:spcAft>
              <a:buNone/>
            </a:pPr>
            <a:endParaRPr/>
          </a:p>
          <a:p>
            <a:pPr marL="0" lvl="0" indent="0" algn="l" rtl="0">
              <a:lnSpc>
                <a:spcPct val="100000"/>
              </a:lnSpc>
              <a:spcBef>
                <a:spcPts val="400"/>
              </a:spcBef>
              <a:spcAft>
                <a:spcPts val="0"/>
              </a:spcAft>
              <a:buSzPts val="2000"/>
              <a:buNone/>
            </a:pPr>
            <a:r>
              <a:rPr lang="fr-FR"/>
              <a:t>Examples:</a:t>
            </a:r>
            <a:endParaRPr/>
          </a:p>
          <a:p>
            <a:pPr marL="457200" lvl="0" indent="-355600" algn="l" rtl="0">
              <a:lnSpc>
                <a:spcPct val="100000"/>
              </a:lnSpc>
              <a:spcBef>
                <a:spcPts val="400"/>
              </a:spcBef>
              <a:spcAft>
                <a:spcPts val="0"/>
              </a:spcAft>
              <a:buSzPts val="2000"/>
              <a:buChar char="•"/>
            </a:pPr>
            <a:r>
              <a:rPr lang="fr-FR"/>
              <a:t>Coding biodiversity impacts across a range of different interventions (MREs, mCDR, CCS, …)</a:t>
            </a:r>
            <a:endParaRPr/>
          </a:p>
          <a:p>
            <a:pPr marL="457200" lvl="0" indent="-355600" algn="l" rtl="0">
              <a:lnSpc>
                <a:spcPct val="100000"/>
              </a:lnSpc>
              <a:spcBef>
                <a:spcPts val="0"/>
              </a:spcBef>
              <a:spcAft>
                <a:spcPts val="0"/>
              </a:spcAft>
              <a:buSzPts val="2000"/>
              <a:buChar char="•"/>
            </a:pPr>
            <a:r>
              <a:rPr lang="fr-FR"/>
              <a:t>Analyzing a full text pdf</a:t>
            </a:r>
            <a:endParaRPr/>
          </a:p>
          <a:p>
            <a:pPr marL="0" lvl="0" indent="0" algn="l" rtl="0">
              <a:lnSpc>
                <a:spcPct val="100000"/>
              </a:lnSpc>
              <a:spcBef>
                <a:spcPts val="400"/>
              </a:spcBef>
              <a:spcAft>
                <a:spcPts val="0"/>
              </a:spcAft>
              <a:buSzPts val="2000"/>
              <a:buNone/>
            </a:pPr>
            <a:endParaRPr/>
          </a:p>
        </p:txBody>
      </p:sp>
      <p:sp>
        <p:nvSpPr>
          <p:cNvPr id="603" name="Google Shape;603;g376cf51690a_0_396"/>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376cf51690a_0_475"/>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TD: Decoder block for coding</a:t>
            </a:r>
            <a:endParaRPr sz="2500"/>
          </a:p>
        </p:txBody>
      </p:sp>
      <p:sp>
        <p:nvSpPr>
          <p:cNvPr id="610" name="Google Shape;610;g376cf51690a_0_475"/>
          <p:cNvSpPr txBox="1">
            <a:spLocks noGrp="1"/>
          </p:cNvSpPr>
          <p:nvPr>
            <p:ph type="body" idx="1"/>
          </p:nvPr>
        </p:nvSpPr>
        <p:spPr>
          <a:xfrm>
            <a:off x="439425" y="2189025"/>
            <a:ext cx="4793700" cy="1567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2000"/>
              <a:buNone/>
            </a:pPr>
            <a:r>
              <a:rPr lang="fr-FR"/>
              <a:t>A decoder is almost the same structure as the encoder → designed to predict the next word in a sequence given the previous words. </a:t>
            </a:r>
            <a:r>
              <a:rPr lang="fr-FR" u="sng">
                <a:solidFill>
                  <a:schemeClr val="hlink"/>
                </a:solidFill>
                <a:hlinkClick r:id="rId3"/>
              </a:rPr>
              <a:t>See this illustration</a:t>
            </a: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0" lvl="0" indent="0" algn="l" rtl="0">
              <a:lnSpc>
                <a:spcPct val="100000"/>
              </a:lnSpc>
              <a:spcBef>
                <a:spcPts val="400"/>
              </a:spcBef>
              <a:spcAft>
                <a:spcPts val="0"/>
              </a:spcAft>
              <a:buSzPts val="2000"/>
              <a:buNone/>
            </a:pPr>
            <a:endParaRPr/>
          </a:p>
          <a:p>
            <a:pPr marL="0" lvl="0" indent="0" algn="l" rtl="0">
              <a:lnSpc>
                <a:spcPct val="100000"/>
              </a:lnSpc>
              <a:spcBef>
                <a:spcPts val="400"/>
              </a:spcBef>
              <a:spcAft>
                <a:spcPts val="0"/>
              </a:spcAft>
              <a:buSzPts val="2000"/>
              <a:buNone/>
            </a:pPr>
            <a:endParaRPr/>
          </a:p>
        </p:txBody>
      </p:sp>
      <p:sp>
        <p:nvSpPr>
          <p:cNvPr id="611" name="Google Shape;611;g376cf51690a_0_475"/>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28</a:t>
            </a:fld>
            <a:endParaRPr/>
          </a:p>
        </p:txBody>
      </p:sp>
      <p:sp>
        <p:nvSpPr>
          <p:cNvPr id="612" name="Google Shape;612;g376cf51690a_0_475"/>
          <p:cNvSpPr txBox="1">
            <a:spLocks noGrp="1"/>
          </p:cNvSpPr>
          <p:nvPr>
            <p:ph type="body" idx="1"/>
          </p:nvPr>
        </p:nvSpPr>
        <p:spPr>
          <a:xfrm>
            <a:off x="5649225" y="1615450"/>
            <a:ext cx="5933100" cy="4510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fr-FR"/>
              <a:t>To predict the next word (token):</a:t>
            </a:r>
            <a:endParaRPr/>
          </a:p>
          <a:p>
            <a:pPr marL="457200" lvl="0" indent="-355600" algn="l" rtl="0">
              <a:spcBef>
                <a:spcPts val="400"/>
              </a:spcBef>
              <a:spcAft>
                <a:spcPts val="0"/>
              </a:spcAft>
              <a:buSzPts val="2000"/>
              <a:buChar char="•"/>
            </a:pPr>
            <a:r>
              <a:rPr lang="fr-FR"/>
              <a:t>Each possible token is assigned a probability according to a probability distribution. </a:t>
            </a:r>
            <a:endParaRPr/>
          </a:p>
          <a:p>
            <a:pPr marL="457200" lvl="0" indent="-355600" algn="l" rtl="0">
              <a:spcBef>
                <a:spcPts val="0"/>
              </a:spcBef>
              <a:spcAft>
                <a:spcPts val="0"/>
              </a:spcAft>
              <a:buSzPts val="2000"/>
              <a:buChar char="•"/>
            </a:pPr>
            <a:r>
              <a:rPr lang="fr-FR"/>
              <a:t>The LLM temperature parameter modifies this distribution. </a:t>
            </a:r>
            <a:endParaRPr/>
          </a:p>
          <a:p>
            <a:pPr marL="914400" lvl="1" indent="-342900" algn="l" rtl="0">
              <a:spcBef>
                <a:spcPts val="0"/>
              </a:spcBef>
              <a:spcAft>
                <a:spcPts val="0"/>
              </a:spcAft>
              <a:buSzPts val="1800"/>
              <a:buChar char="–"/>
            </a:pPr>
            <a:r>
              <a:rPr lang="fr-FR"/>
              <a:t>A lower temperature makes the tokens with the highest probability more likely to be selected (ie. coherence)</a:t>
            </a:r>
            <a:endParaRPr/>
          </a:p>
          <a:p>
            <a:pPr marL="914400" lvl="1" indent="-342900" algn="l" rtl="0">
              <a:spcBef>
                <a:spcPts val="0"/>
              </a:spcBef>
              <a:spcAft>
                <a:spcPts val="0"/>
              </a:spcAft>
              <a:buSzPts val="1800"/>
              <a:buChar char="–"/>
            </a:pPr>
            <a:r>
              <a:rPr lang="fr-FR"/>
              <a:t>a higher temperature increases a model's likelihood of selecting less probable tokens (more creative)</a:t>
            </a:r>
            <a:endParaRPr/>
          </a:p>
          <a:p>
            <a:pPr marL="914400" lvl="1" indent="-342900" algn="l" rtl="0">
              <a:spcBef>
                <a:spcPts val="0"/>
              </a:spcBef>
              <a:spcAft>
                <a:spcPts val="0"/>
              </a:spcAft>
              <a:buSzPts val="1800"/>
              <a:buChar char="–"/>
            </a:pPr>
            <a:r>
              <a:rPr lang="fr-FR"/>
              <a:t>Different temperature settings introduce different levels of randomness and allow you to balance how the model performs.</a:t>
            </a:r>
            <a:endParaRPr/>
          </a:p>
        </p:txBody>
      </p:sp>
      <p:sp>
        <p:nvSpPr>
          <p:cNvPr id="613" name="Google Shape;613;g376cf51690a_0_475"/>
          <p:cNvSpPr txBox="1"/>
          <p:nvPr/>
        </p:nvSpPr>
        <p:spPr>
          <a:xfrm>
            <a:off x="1752600" y="5623450"/>
            <a:ext cx="9663600" cy="7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Therefore, it is important to recognize that each time you run the model, your results might change due to randomness. </a:t>
            </a:r>
            <a:endParaRPr sz="2000">
              <a:solidFill>
                <a:schemeClr val="dk1"/>
              </a:solidFill>
              <a:latin typeface="Calibri"/>
              <a:ea typeface="Calibri"/>
              <a:cs typeface="Calibri"/>
              <a:sym typeface="Calibri"/>
            </a:endParaRPr>
          </a:p>
        </p:txBody>
      </p:sp>
      <p:sp>
        <p:nvSpPr>
          <p:cNvPr id="614" name="Google Shape;614;g376cf51690a_0_475"/>
          <p:cNvSpPr txBox="1"/>
          <p:nvPr/>
        </p:nvSpPr>
        <p:spPr>
          <a:xfrm>
            <a:off x="1307150" y="6436350"/>
            <a:ext cx="5979900" cy="35130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None/>
            </a:pPr>
            <a:r>
              <a:rPr lang="fr-FR" sz="1300">
                <a:solidFill>
                  <a:srgbClr val="FF0000"/>
                </a:solidFill>
                <a:latin typeface="Calibri"/>
                <a:ea typeface="Calibri"/>
                <a:cs typeface="Calibri"/>
                <a:sym typeface="Calibri"/>
              </a:rPr>
              <a:t>TD sections: Example 1: Coding using a generative LLM</a:t>
            </a:r>
            <a:endParaRPr sz="13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344986f7afa_0_43"/>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TD: Decoder</a:t>
            </a:r>
            <a:endParaRPr/>
          </a:p>
        </p:txBody>
      </p:sp>
      <p:sp>
        <p:nvSpPr>
          <p:cNvPr id="621" name="Google Shape;621;g344986f7afa_0_43"/>
          <p:cNvSpPr txBox="1">
            <a:spLocks noGrp="1"/>
          </p:cNvSpPr>
          <p:nvPr>
            <p:ph type="body" idx="1"/>
          </p:nvPr>
        </p:nvSpPr>
        <p:spPr>
          <a:xfrm>
            <a:off x="1777999" y="1615440"/>
            <a:ext cx="9804300" cy="4510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fr-FR"/>
              <a:t>Tools: ($): ChatGPT, Elicit, (Free): DeepSeek, Google Flan, other models on HuggingFace</a:t>
            </a:r>
            <a:endParaRPr/>
          </a:p>
          <a:p>
            <a:pPr marL="0" lvl="0" indent="0" algn="l" rtl="0">
              <a:spcBef>
                <a:spcPts val="400"/>
              </a:spcBef>
              <a:spcAft>
                <a:spcPts val="0"/>
              </a:spcAft>
              <a:buNone/>
            </a:pPr>
            <a:endParaRPr/>
          </a:p>
          <a:p>
            <a:pPr marL="0" lvl="0" indent="0" algn="l" rtl="0">
              <a:spcBef>
                <a:spcPts val="400"/>
              </a:spcBef>
              <a:spcAft>
                <a:spcPts val="0"/>
              </a:spcAft>
              <a:buNone/>
            </a:pPr>
            <a:r>
              <a:rPr lang="fr-FR"/>
              <a:t>Considerations:</a:t>
            </a:r>
            <a:endParaRPr/>
          </a:p>
          <a:p>
            <a:pPr marL="457200" lvl="0" indent="-355600" algn="l" rtl="0">
              <a:spcBef>
                <a:spcPts val="400"/>
              </a:spcBef>
              <a:spcAft>
                <a:spcPts val="0"/>
              </a:spcAft>
              <a:buSzPts val="2000"/>
              <a:buChar char="-"/>
            </a:pPr>
            <a:r>
              <a:rPr lang="fr-FR"/>
              <a:t>Validating prompts for adequate performance is still time-consuming</a:t>
            </a:r>
            <a:endParaRPr/>
          </a:p>
          <a:p>
            <a:pPr marL="457200" lvl="0" indent="-355600" algn="l" rtl="0">
              <a:spcBef>
                <a:spcPts val="0"/>
              </a:spcBef>
              <a:spcAft>
                <a:spcPts val="0"/>
              </a:spcAft>
              <a:buSzPts val="2000"/>
              <a:buChar char="-"/>
            </a:pPr>
            <a:r>
              <a:rPr lang="fr-FR"/>
              <a:t>No commonly established method/practice for this application</a:t>
            </a:r>
            <a:endParaRPr/>
          </a:p>
          <a:p>
            <a:pPr marL="457200" lvl="0" indent="-355600" algn="l" rtl="0">
              <a:spcBef>
                <a:spcPts val="0"/>
              </a:spcBef>
              <a:spcAft>
                <a:spcPts val="0"/>
              </a:spcAft>
              <a:buSzPts val="2000"/>
              <a:buChar char="-"/>
            </a:pPr>
            <a:r>
              <a:rPr lang="fr-FR"/>
              <a:t>Hallucination (although things you can do to minimize this)</a:t>
            </a:r>
            <a:endParaRPr/>
          </a:p>
        </p:txBody>
      </p:sp>
      <p:sp>
        <p:nvSpPr>
          <p:cNvPr id="622" name="Google Shape;622;g344986f7afa_0_43"/>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29</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d367ee8f64_0_21"/>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What is the need ? </a:t>
            </a:r>
            <a:endParaRPr/>
          </a:p>
        </p:txBody>
      </p:sp>
      <p:sp>
        <p:nvSpPr>
          <p:cNvPr id="94" name="Google Shape;94;g2d367ee8f64_0_21"/>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3</a:t>
            </a:fld>
            <a:endParaRPr/>
          </a:p>
        </p:txBody>
      </p:sp>
      <p:pic>
        <p:nvPicPr>
          <p:cNvPr id="95" name="Google Shape;95;g2d367ee8f64_0_21"/>
          <p:cNvPicPr preferRelativeResize="0"/>
          <p:nvPr/>
        </p:nvPicPr>
        <p:blipFill>
          <a:blip r:embed="rId3">
            <a:alphaModFix/>
          </a:blip>
          <a:stretch>
            <a:fillRect/>
          </a:stretch>
        </p:blipFill>
        <p:spPr>
          <a:xfrm>
            <a:off x="175350" y="2854050"/>
            <a:ext cx="4859026" cy="3029626"/>
          </a:xfrm>
          <a:prstGeom prst="rect">
            <a:avLst/>
          </a:prstGeom>
          <a:noFill/>
          <a:ln>
            <a:noFill/>
          </a:ln>
        </p:spPr>
      </p:pic>
      <p:sp>
        <p:nvSpPr>
          <p:cNvPr id="96" name="Google Shape;96;g2d367ee8f64_0_21"/>
          <p:cNvSpPr txBox="1"/>
          <p:nvPr/>
        </p:nvSpPr>
        <p:spPr>
          <a:xfrm>
            <a:off x="768850" y="1391600"/>
            <a:ext cx="3000000" cy="1293000"/>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0"/>
              </a:spcAft>
              <a:buNone/>
            </a:pPr>
            <a:r>
              <a:rPr lang="fr-FR" sz="2400">
                <a:solidFill>
                  <a:schemeClr val="dk1"/>
                </a:solidFill>
                <a:latin typeface="Calibri"/>
                <a:ea typeface="Calibri"/>
                <a:cs typeface="Calibri"/>
                <a:sym typeface="Calibri"/>
              </a:rPr>
              <a:t># Publications is exponentially increasing</a:t>
            </a:r>
            <a:endParaRPr/>
          </a:p>
        </p:txBody>
      </p:sp>
      <p:sp>
        <p:nvSpPr>
          <p:cNvPr id="97" name="Google Shape;97;g2d367ee8f64_0_21"/>
          <p:cNvSpPr txBox="1"/>
          <p:nvPr/>
        </p:nvSpPr>
        <p:spPr>
          <a:xfrm>
            <a:off x="7779250" y="1391600"/>
            <a:ext cx="3000000" cy="1293000"/>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0"/>
              </a:spcAft>
              <a:buNone/>
            </a:pPr>
            <a:r>
              <a:rPr lang="fr-FR" sz="2400">
                <a:solidFill>
                  <a:schemeClr val="dk1"/>
                </a:solidFill>
                <a:latin typeface="Calibri"/>
                <a:ea typeface="Calibri"/>
                <a:cs typeface="Calibri"/>
                <a:sym typeface="Calibri"/>
              </a:rPr>
              <a:t>What are the implications for evidence syntheses?</a:t>
            </a:r>
            <a:endParaRPr/>
          </a:p>
        </p:txBody>
      </p:sp>
      <p:cxnSp>
        <p:nvCxnSpPr>
          <p:cNvPr id="98" name="Google Shape;98;g2d367ee8f64_0_21"/>
          <p:cNvCxnSpPr>
            <a:stCxn id="96" idx="3"/>
          </p:cNvCxnSpPr>
          <p:nvPr/>
        </p:nvCxnSpPr>
        <p:spPr>
          <a:xfrm rot="10800000" flipH="1">
            <a:off x="3768850" y="2000600"/>
            <a:ext cx="3871800" cy="37500"/>
          </a:xfrm>
          <a:prstGeom prst="straightConnector1">
            <a:avLst/>
          </a:prstGeom>
          <a:noFill/>
          <a:ln w="76200" cap="flat" cmpd="sng">
            <a:solidFill>
              <a:schemeClr val="dk2"/>
            </a:solidFill>
            <a:prstDash val="solid"/>
            <a:round/>
            <a:headEnd type="none" w="med" len="med"/>
            <a:tailEnd type="triangle" w="med" len="med"/>
          </a:ln>
        </p:spPr>
      </p:cxnSp>
      <p:pic>
        <p:nvPicPr>
          <p:cNvPr id="99" name="Google Shape;99;g2d367ee8f64_0_21"/>
          <p:cNvPicPr preferRelativeResize="0"/>
          <p:nvPr/>
        </p:nvPicPr>
        <p:blipFill>
          <a:blip r:embed="rId4">
            <a:alphaModFix/>
          </a:blip>
          <a:stretch>
            <a:fillRect/>
          </a:stretch>
        </p:blipFill>
        <p:spPr>
          <a:xfrm>
            <a:off x="5971677" y="2621725"/>
            <a:ext cx="5864974" cy="3666326"/>
          </a:xfrm>
          <a:prstGeom prst="rect">
            <a:avLst/>
          </a:prstGeom>
          <a:noFill/>
          <a:ln>
            <a:noFill/>
          </a:ln>
        </p:spPr>
      </p:pic>
      <p:sp>
        <p:nvSpPr>
          <p:cNvPr id="100" name="Google Shape;100;g2d367ee8f64_0_21"/>
          <p:cNvSpPr txBox="1"/>
          <p:nvPr/>
        </p:nvSpPr>
        <p:spPr>
          <a:xfrm>
            <a:off x="1671375" y="6336425"/>
            <a:ext cx="4424700" cy="4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Source: Minx et al. 2017</a:t>
            </a: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376cf51690a_0_508"/>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TD: RAG-AI</a:t>
            </a:r>
            <a:endParaRPr/>
          </a:p>
        </p:txBody>
      </p:sp>
      <p:sp>
        <p:nvSpPr>
          <p:cNvPr id="629" name="Google Shape;629;g376cf51690a_0_508"/>
          <p:cNvSpPr txBox="1">
            <a:spLocks noGrp="1"/>
          </p:cNvSpPr>
          <p:nvPr>
            <p:ph type="body" idx="1"/>
          </p:nvPr>
        </p:nvSpPr>
        <p:spPr>
          <a:xfrm>
            <a:off x="603575" y="1277875"/>
            <a:ext cx="11130600" cy="6567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fr-FR" sz="1700"/>
              <a:t>Retrieval-Augmented Generation (RAG) allows an LLM to reference a specific knowledge base (context) outside of its training data sources before generating a response. This allows you to ask an LLM to answer questions about a source text.</a:t>
            </a:r>
            <a:endParaRPr sz="1700"/>
          </a:p>
        </p:txBody>
      </p:sp>
      <p:sp>
        <p:nvSpPr>
          <p:cNvPr id="630" name="Google Shape;630;g376cf51690a_0_508"/>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30</a:t>
            </a:fld>
            <a:endParaRPr/>
          </a:p>
        </p:txBody>
      </p:sp>
      <p:pic>
        <p:nvPicPr>
          <p:cNvPr id="631" name="Google Shape;631;g376cf51690a_0_508"/>
          <p:cNvPicPr preferRelativeResize="0"/>
          <p:nvPr/>
        </p:nvPicPr>
        <p:blipFill>
          <a:blip r:embed="rId3">
            <a:alphaModFix/>
          </a:blip>
          <a:stretch>
            <a:fillRect/>
          </a:stretch>
        </p:blipFill>
        <p:spPr>
          <a:xfrm>
            <a:off x="2842925" y="1934575"/>
            <a:ext cx="9046951" cy="4510550"/>
          </a:xfrm>
          <a:prstGeom prst="rect">
            <a:avLst/>
          </a:prstGeom>
          <a:noFill/>
          <a:ln>
            <a:noFill/>
          </a:ln>
        </p:spPr>
      </p:pic>
      <p:sp>
        <p:nvSpPr>
          <p:cNvPr id="632" name="Google Shape;632;g376cf51690a_0_508"/>
          <p:cNvSpPr txBox="1"/>
          <p:nvPr/>
        </p:nvSpPr>
        <p:spPr>
          <a:xfrm>
            <a:off x="1307150" y="6436350"/>
            <a:ext cx="5979900" cy="35130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None/>
            </a:pPr>
            <a:r>
              <a:rPr lang="fr-FR" sz="1300">
                <a:solidFill>
                  <a:srgbClr val="FF0000"/>
                </a:solidFill>
                <a:latin typeface="Calibri"/>
                <a:ea typeface="Calibri"/>
                <a:cs typeface="Calibri"/>
                <a:sym typeface="Calibri"/>
              </a:rPr>
              <a:t>TD sections: Example 2: RAG-AI</a:t>
            </a:r>
            <a:endParaRPr sz="13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g344986f7afa_0_36"/>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TD: Using pre-trained models for coding</a:t>
            </a:r>
            <a:endParaRPr/>
          </a:p>
        </p:txBody>
      </p:sp>
      <p:sp>
        <p:nvSpPr>
          <p:cNvPr id="639" name="Google Shape;639;g344986f7afa_0_36"/>
          <p:cNvSpPr txBox="1">
            <a:spLocks noGrp="1"/>
          </p:cNvSpPr>
          <p:nvPr>
            <p:ph type="body" idx="1"/>
          </p:nvPr>
        </p:nvSpPr>
        <p:spPr>
          <a:xfrm>
            <a:off x="1778000" y="1615444"/>
            <a:ext cx="9804300" cy="16692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fr-FR"/>
              <a:t>You can use pre-trained models off the shelf – applying existing models for predicting classifications on </a:t>
            </a:r>
            <a:r>
              <a:rPr lang="fr-FR" u="sng">
                <a:solidFill>
                  <a:schemeClr val="hlink"/>
                </a:solidFill>
                <a:hlinkClick r:id="rId3"/>
              </a:rPr>
              <a:t>Huggingface</a:t>
            </a:r>
            <a:r>
              <a:rPr lang="fr-FR"/>
              <a:t> to predict labels for unseen data (e.g. sentiment analysis, location extraction, etc.)</a:t>
            </a:r>
            <a:endParaRPr/>
          </a:p>
          <a:p>
            <a:pPr marL="0" lvl="0" indent="0" algn="l" rtl="0">
              <a:spcBef>
                <a:spcPts val="400"/>
              </a:spcBef>
              <a:spcAft>
                <a:spcPts val="0"/>
              </a:spcAft>
              <a:buNone/>
            </a:pPr>
            <a:endParaRPr/>
          </a:p>
          <a:p>
            <a:pPr marL="0" lvl="0" indent="0" algn="l" rtl="0">
              <a:spcBef>
                <a:spcPts val="400"/>
              </a:spcBef>
              <a:spcAft>
                <a:spcPts val="0"/>
              </a:spcAft>
              <a:buNone/>
            </a:pPr>
            <a:endParaRPr/>
          </a:p>
        </p:txBody>
      </p:sp>
      <p:sp>
        <p:nvSpPr>
          <p:cNvPr id="640" name="Google Shape;640;g344986f7afa_0_36"/>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31</a:t>
            </a:fld>
            <a:endParaRPr/>
          </a:p>
        </p:txBody>
      </p:sp>
      <p:sp>
        <p:nvSpPr>
          <p:cNvPr id="641" name="Google Shape;641;g344986f7afa_0_36"/>
          <p:cNvSpPr txBox="1"/>
          <p:nvPr/>
        </p:nvSpPr>
        <p:spPr>
          <a:xfrm>
            <a:off x="1307150" y="6436350"/>
            <a:ext cx="5979900" cy="35130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None/>
            </a:pPr>
            <a:r>
              <a:rPr lang="fr-FR" sz="1300">
                <a:solidFill>
                  <a:srgbClr val="FF0000"/>
                </a:solidFill>
                <a:latin typeface="Calibri"/>
                <a:ea typeface="Calibri"/>
                <a:cs typeface="Calibri"/>
                <a:sym typeface="Calibri"/>
              </a:rPr>
              <a:t>TD sections: Example 3: Code using a pre-trained classification model</a:t>
            </a:r>
            <a:endParaRPr sz="13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2d32c6e0718_0_457"/>
          <p:cNvSpPr txBox="1">
            <a:spLocks noGrp="1"/>
          </p:cNvSpPr>
          <p:nvPr>
            <p:ph type="title"/>
          </p:nvPr>
        </p:nvSpPr>
        <p:spPr>
          <a:xfrm>
            <a:off x="2291137" y="222250"/>
            <a:ext cx="7948200" cy="655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Other examples: Predictive labelling</a:t>
            </a:r>
            <a:endParaRPr/>
          </a:p>
        </p:txBody>
      </p:sp>
      <p:sp>
        <p:nvSpPr>
          <p:cNvPr id="647" name="Google Shape;647;g2d32c6e0718_0_457"/>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20000"/>
              </a:buClr>
              <a:buSzPts val="1400"/>
              <a:buFont typeface="Arial"/>
              <a:buNone/>
            </a:pPr>
            <a:fld id="{00000000-1234-1234-1234-123412341234}" type="slidenum">
              <a:rPr lang="fr-FR" sz="1400" b="0" i="0" u="none" strike="noStrike" cap="none">
                <a:solidFill>
                  <a:srgbClr val="020000"/>
                </a:solidFill>
                <a:latin typeface="Arial"/>
                <a:ea typeface="Arial"/>
                <a:cs typeface="Arial"/>
                <a:sym typeface="Arial"/>
              </a:rPr>
              <a:t>32</a:t>
            </a:fld>
            <a:endParaRPr sz="1400" b="0" i="0" u="none" strike="noStrike" cap="none">
              <a:solidFill>
                <a:srgbClr val="020000"/>
              </a:solidFill>
              <a:latin typeface="Arial"/>
              <a:ea typeface="Arial"/>
              <a:cs typeface="Arial"/>
              <a:sym typeface="Arial"/>
            </a:endParaRPr>
          </a:p>
        </p:txBody>
      </p:sp>
      <p:sp>
        <p:nvSpPr>
          <p:cNvPr id="648" name="Google Shape;648;g2d32c6e0718_0_457"/>
          <p:cNvSpPr txBox="1">
            <a:spLocks noGrp="1"/>
          </p:cNvSpPr>
          <p:nvPr>
            <p:ph type="body" idx="1"/>
          </p:nvPr>
        </p:nvSpPr>
        <p:spPr>
          <a:xfrm>
            <a:off x="1789350" y="1327953"/>
            <a:ext cx="9804300" cy="8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000"/>
              <a:buNone/>
            </a:pPr>
            <a:r>
              <a:rPr lang="fr-FR" sz="2300"/>
              <a:t>Provide suggestions to expedite data extraction (e.g. </a:t>
            </a:r>
            <a:r>
              <a:rPr lang="fr-FR" sz="2300" u="sng">
                <a:solidFill>
                  <a:schemeClr val="hlink"/>
                </a:solidFill>
                <a:hlinkClick r:id="rId3"/>
              </a:rPr>
              <a:t>Colandr</a:t>
            </a:r>
            <a:r>
              <a:rPr lang="fr-FR" sz="2300"/>
              <a:t>)</a:t>
            </a:r>
            <a:endParaRPr sz="2300"/>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a:p>
            <a:pPr marL="0" lvl="0" indent="0" algn="l" rtl="0">
              <a:lnSpc>
                <a:spcPct val="100000"/>
              </a:lnSpc>
              <a:spcBef>
                <a:spcPts val="0"/>
              </a:spcBef>
              <a:spcAft>
                <a:spcPts val="0"/>
              </a:spcAft>
              <a:buSzPts val="2000"/>
              <a:buNone/>
            </a:pPr>
            <a:endParaRPr/>
          </a:p>
        </p:txBody>
      </p:sp>
      <p:pic>
        <p:nvPicPr>
          <p:cNvPr id="649" name="Google Shape;649;g2d32c6e0718_0_457"/>
          <p:cNvPicPr preferRelativeResize="0"/>
          <p:nvPr/>
        </p:nvPicPr>
        <p:blipFill rotWithShape="1">
          <a:blip r:embed="rId4">
            <a:alphaModFix/>
          </a:blip>
          <a:srcRect/>
          <a:stretch/>
        </p:blipFill>
        <p:spPr>
          <a:xfrm>
            <a:off x="1352450" y="1981825"/>
            <a:ext cx="10534752" cy="418610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344986f7afa_0_60"/>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General advice</a:t>
            </a:r>
            <a:endParaRPr/>
          </a:p>
        </p:txBody>
      </p:sp>
      <p:sp>
        <p:nvSpPr>
          <p:cNvPr id="656" name="Google Shape;656;g344986f7afa_0_60"/>
          <p:cNvSpPr txBox="1">
            <a:spLocks noGrp="1"/>
          </p:cNvSpPr>
          <p:nvPr>
            <p:ph type="body" idx="1"/>
          </p:nvPr>
        </p:nvSpPr>
        <p:spPr>
          <a:xfrm>
            <a:off x="1777999" y="1615440"/>
            <a:ext cx="9804300" cy="4510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fr-FR"/>
              <a:t>When using ML methods:</a:t>
            </a:r>
            <a:endParaRPr/>
          </a:p>
          <a:p>
            <a:pPr marL="457200" lvl="0" indent="-355600" algn="l" rtl="0">
              <a:spcBef>
                <a:spcPts val="400"/>
              </a:spcBef>
              <a:spcAft>
                <a:spcPts val="0"/>
              </a:spcAft>
              <a:buSzPts val="2000"/>
              <a:buChar char="•"/>
            </a:pPr>
            <a:r>
              <a:rPr lang="fr-FR"/>
              <a:t>Make sure your method is appropriate for the question. Use the strengths of AI, while being aware of its limitations. AI is great at summarizing large amounts of documents, and detecting overall patterns and trends in data. So it’s great for tasks like priority screening or supervised/unsupervised systematic maps, but can’t replace humans when it comes to critical assessment of literature/interpretation</a:t>
            </a:r>
            <a:endParaRPr/>
          </a:p>
          <a:p>
            <a:pPr marL="457200" lvl="0" indent="-355600" algn="l" rtl="0">
              <a:spcBef>
                <a:spcPts val="0"/>
              </a:spcBef>
              <a:spcAft>
                <a:spcPts val="0"/>
              </a:spcAft>
              <a:buSzPts val="2000"/>
              <a:buChar char="•"/>
            </a:pPr>
            <a:r>
              <a:rPr lang="fr-FR"/>
              <a:t>Consider sources of error, bias, and how you’re evaluating your model performance, and interpreting its results</a:t>
            </a:r>
            <a:endParaRPr/>
          </a:p>
          <a:p>
            <a:pPr marL="457200" lvl="0" indent="-355600" algn="l" rtl="0">
              <a:spcBef>
                <a:spcPts val="0"/>
              </a:spcBef>
              <a:spcAft>
                <a:spcPts val="0"/>
              </a:spcAft>
              <a:buSzPts val="2000"/>
              <a:buChar char="•"/>
            </a:pPr>
            <a:r>
              <a:rPr lang="fr-FR"/>
              <a:t>But, humans have error too…</a:t>
            </a:r>
            <a:endParaRPr/>
          </a:p>
          <a:p>
            <a:pPr marL="0" lvl="0" indent="0" algn="l" rtl="0">
              <a:spcBef>
                <a:spcPts val="400"/>
              </a:spcBef>
              <a:spcAft>
                <a:spcPts val="0"/>
              </a:spcAft>
              <a:buNone/>
            </a:pPr>
            <a:endParaRPr/>
          </a:p>
        </p:txBody>
      </p:sp>
      <p:sp>
        <p:nvSpPr>
          <p:cNvPr id="657" name="Google Shape;657;g344986f7afa_0_60"/>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33</a:t>
            </a:fld>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344986f7afa_0_68"/>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Need for machine learning literacy in evidence syntheses community</a:t>
            </a:r>
            <a:endParaRPr/>
          </a:p>
        </p:txBody>
      </p:sp>
      <p:sp>
        <p:nvSpPr>
          <p:cNvPr id="664" name="Google Shape;664;g344986f7afa_0_68"/>
          <p:cNvSpPr txBox="1">
            <a:spLocks noGrp="1"/>
          </p:cNvSpPr>
          <p:nvPr>
            <p:ph type="body" idx="1"/>
          </p:nvPr>
        </p:nvSpPr>
        <p:spPr>
          <a:xfrm>
            <a:off x="1777999" y="1615440"/>
            <a:ext cx="9804300" cy="4510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fr-FR"/>
              <a:t>No substitute for domain-specific expertise, but literacy in ML methods is also needed. </a:t>
            </a:r>
            <a:endParaRPr/>
          </a:p>
          <a:p>
            <a:pPr marL="457200" lvl="0" indent="-355600" algn="l" rtl="0">
              <a:spcBef>
                <a:spcPts val="400"/>
              </a:spcBef>
              <a:spcAft>
                <a:spcPts val="0"/>
              </a:spcAft>
              <a:buSzPts val="2000"/>
              <a:buChar char="•"/>
            </a:pPr>
            <a:r>
              <a:rPr lang="fr-FR"/>
              <a:t>While there are increasing numbers of online platforms that make ML models user-friendly without need to code, still limited in how customizable they are. </a:t>
            </a:r>
            <a:endParaRPr/>
          </a:p>
          <a:p>
            <a:pPr marL="457200" lvl="0" indent="-355600" algn="l" rtl="0">
              <a:spcBef>
                <a:spcPts val="0"/>
              </a:spcBef>
              <a:spcAft>
                <a:spcPts val="0"/>
              </a:spcAft>
              <a:buSzPts val="2000"/>
              <a:buChar char="•"/>
            </a:pPr>
            <a:r>
              <a:rPr lang="fr-FR"/>
              <a:t>Without experience, researchers may have unrealistic expectations of what the ML system can achieve</a:t>
            </a:r>
            <a:endParaRPr/>
          </a:p>
          <a:p>
            <a:pPr marL="457200" lvl="0" indent="-355600" algn="l" rtl="0">
              <a:spcBef>
                <a:spcPts val="0"/>
              </a:spcBef>
              <a:spcAft>
                <a:spcPts val="0"/>
              </a:spcAft>
              <a:buSzPts val="2000"/>
              <a:buChar char="•"/>
            </a:pPr>
            <a:r>
              <a:rPr lang="fr-FR"/>
              <a:t>Needed for assessing whether a model is fit for purpose. Eg. Accuracy vs F1 score</a:t>
            </a:r>
            <a:endParaRPr/>
          </a:p>
          <a:p>
            <a:pPr marL="0" lvl="0" indent="0" algn="l" rtl="0">
              <a:spcBef>
                <a:spcPts val="400"/>
              </a:spcBef>
              <a:spcAft>
                <a:spcPts val="0"/>
              </a:spcAft>
              <a:buNone/>
            </a:pPr>
            <a:endParaRPr/>
          </a:p>
        </p:txBody>
      </p:sp>
      <p:sp>
        <p:nvSpPr>
          <p:cNvPr id="665" name="Google Shape;665;g344986f7afa_0_68"/>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34</a:t>
            </a:fld>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g376cf51690a_0_498"/>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Summary of encoder vs decoder transformers</a:t>
            </a:r>
            <a:endParaRPr/>
          </a:p>
        </p:txBody>
      </p:sp>
      <p:sp>
        <p:nvSpPr>
          <p:cNvPr id="672" name="Google Shape;672;g376cf51690a_0_498"/>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35</a:t>
            </a:fld>
            <a:endParaRPr/>
          </a:p>
        </p:txBody>
      </p:sp>
      <p:pic>
        <p:nvPicPr>
          <p:cNvPr id="673" name="Google Shape;673;g376cf51690a_0_498"/>
          <p:cNvPicPr preferRelativeResize="0"/>
          <p:nvPr/>
        </p:nvPicPr>
        <p:blipFill>
          <a:blip r:embed="rId3">
            <a:alphaModFix/>
          </a:blip>
          <a:stretch>
            <a:fillRect/>
          </a:stretch>
        </p:blipFill>
        <p:spPr>
          <a:xfrm>
            <a:off x="568550" y="1183017"/>
            <a:ext cx="11266216" cy="4870122"/>
          </a:xfrm>
          <a:prstGeom prst="rect">
            <a:avLst/>
          </a:prstGeom>
          <a:noFill/>
          <a:ln>
            <a:noFill/>
          </a:ln>
        </p:spPr>
      </p:pic>
      <p:sp>
        <p:nvSpPr>
          <p:cNvPr id="674" name="Google Shape;674;g376cf51690a_0_498"/>
          <p:cNvSpPr txBox="1"/>
          <p:nvPr/>
        </p:nvSpPr>
        <p:spPr>
          <a:xfrm>
            <a:off x="6629475" y="6308675"/>
            <a:ext cx="5243400" cy="32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Source:  Nicolas Schreuder, CNRS, LIGM</a:t>
            </a: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306b9a1c314_1_23"/>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The solution: Machine learning?</a:t>
            </a:r>
            <a:endParaRPr/>
          </a:p>
        </p:txBody>
      </p:sp>
      <p:sp>
        <p:nvSpPr>
          <p:cNvPr id="107" name="Google Shape;107;g306b9a1c314_1_23"/>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4</a:t>
            </a:fld>
            <a:endParaRPr/>
          </a:p>
        </p:txBody>
      </p:sp>
      <p:pic>
        <p:nvPicPr>
          <p:cNvPr id="108" name="Google Shape;108;g306b9a1c314_1_23"/>
          <p:cNvPicPr preferRelativeResize="0"/>
          <p:nvPr/>
        </p:nvPicPr>
        <p:blipFill rotWithShape="1">
          <a:blip r:embed="rId3">
            <a:alphaModFix/>
          </a:blip>
          <a:srcRect l="22471" t="9132" r="22178" b="38293"/>
          <a:stretch/>
        </p:blipFill>
        <p:spPr>
          <a:xfrm>
            <a:off x="9216925" y="1703175"/>
            <a:ext cx="976940" cy="1002251"/>
          </a:xfrm>
          <a:prstGeom prst="rect">
            <a:avLst/>
          </a:prstGeom>
          <a:noFill/>
          <a:ln>
            <a:noFill/>
          </a:ln>
        </p:spPr>
      </p:pic>
      <p:pic>
        <p:nvPicPr>
          <p:cNvPr id="109" name="Google Shape;109;g306b9a1c314_1_23"/>
          <p:cNvPicPr preferRelativeResize="0"/>
          <p:nvPr/>
        </p:nvPicPr>
        <p:blipFill rotWithShape="1">
          <a:blip r:embed="rId4">
            <a:alphaModFix/>
          </a:blip>
          <a:srcRect/>
          <a:stretch/>
        </p:blipFill>
        <p:spPr>
          <a:xfrm>
            <a:off x="2079175" y="1478797"/>
            <a:ext cx="4949274" cy="744750"/>
          </a:xfrm>
          <a:prstGeom prst="rect">
            <a:avLst/>
          </a:prstGeom>
          <a:noFill/>
          <a:ln>
            <a:noFill/>
          </a:ln>
        </p:spPr>
      </p:pic>
      <p:pic>
        <p:nvPicPr>
          <p:cNvPr id="110" name="Google Shape;110;g306b9a1c314_1_23"/>
          <p:cNvPicPr preferRelativeResize="0"/>
          <p:nvPr/>
        </p:nvPicPr>
        <p:blipFill rotWithShape="1">
          <a:blip r:embed="rId5">
            <a:alphaModFix/>
          </a:blip>
          <a:srcRect/>
          <a:stretch/>
        </p:blipFill>
        <p:spPr>
          <a:xfrm>
            <a:off x="7685175" y="1325025"/>
            <a:ext cx="4359001" cy="1338975"/>
          </a:xfrm>
          <a:prstGeom prst="rect">
            <a:avLst/>
          </a:prstGeom>
          <a:noFill/>
          <a:ln>
            <a:noFill/>
          </a:ln>
        </p:spPr>
      </p:pic>
      <p:sp>
        <p:nvSpPr>
          <p:cNvPr id="111" name="Google Shape;111;g306b9a1c314_1_23"/>
          <p:cNvSpPr txBox="1"/>
          <p:nvPr/>
        </p:nvSpPr>
        <p:spPr>
          <a:xfrm>
            <a:off x="10753225" y="1194650"/>
            <a:ext cx="1380600" cy="17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Elicit.com</a:t>
            </a:r>
            <a:endParaRPr sz="2000" b="0" i="0" u="none" strike="noStrike" cap="none">
              <a:solidFill>
                <a:schemeClr val="dk1"/>
              </a:solidFill>
              <a:latin typeface="Calibri"/>
              <a:ea typeface="Calibri"/>
              <a:cs typeface="Calibri"/>
              <a:sym typeface="Calibri"/>
            </a:endParaRPr>
          </a:p>
        </p:txBody>
      </p:sp>
      <p:sp>
        <p:nvSpPr>
          <p:cNvPr id="112" name="Google Shape;112;g306b9a1c314_1_23"/>
          <p:cNvSpPr txBox="1"/>
          <p:nvPr/>
        </p:nvSpPr>
        <p:spPr>
          <a:xfrm>
            <a:off x="10372925" y="722150"/>
            <a:ext cx="1254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taskade.com</a:t>
            </a:r>
            <a:endParaRPr sz="1400" b="0" i="0" u="none" strike="noStrike" cap="none">
              <a:solidFill>
                <a:srgbClr val="000000"/>
              </a:solidFill>
              <a:latin typeface="Arial"/>
              <a:ea typeface="Arial"/>
              <a:cs typeface="Arial"/>
              <a:sym typeface="Arial"/>
            </a:endParaRPr>
          </a:p>
        </p:txBody>
      </p:sp>
      <p:pic>
        <p:nvPicPr>
          <p:cNvPr id="113" name="Google Shape;113;g306b9a1c314_1_23"/>
          <p:cNvPicPr preferRelativeResize="0"/>
          <p:nvPr/>
        </p:nvPicPr>
        <p:blipFill rotWithShape="1">
          <a:blip r:embed="rId6">
            <a:alphaModFix/>
          </a:blip>
          <a:srcRect/>
          <a:stretch/>
        </p:blipFill>
        <p:spPr>
          <a:xfrm>
            <a:off x="7239463" y="4325999"/>
            <a:ext cx="3411091" cy="2119300"/>
          </a:xfrm>
          <a:prstGeom prst="rect">
            <a:avLst/>
          </a:prstGeom>
          <a:noFill/>
          <a:ln>
            <a:noFill/>
          </a:ln>
        </p:spPr>
      </p:pic>
      <p:sp>
        <p:nvSpPr>
          <p:cNvPr id="114" name="Google Shape;114;g306b9a1c314_1_23"/>
          <p:cNvSpPr txBox="1"/>
          <p:nvPr/>
        </p:nvSpPr>
        <p:spPr>
          <a:xfrm>
            <a:off x="10097113" y="490835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https://consensus.app/</a:t>
            </a:r>
            <a:endParaRPr sz="1400" b="0" i="0" u="none" strike="noStrike" cap="none">
              <a:solidFill>
                <a:srgbClr val="000000"/>
              </a:solidFill>
              <a:latin typeface="Arial"/>
              <a:ea typeface="Arial"/>
              <a:cs typeface="Arial"/>
              <a:sym typeface="Arial"/>
            </a:endParaRPr>
          </a:p>
        </p:txBody>
      </p:sp>
      <p:pic>
        <p:nvPicPr>
          <p:cNvPr id="115" name="Google Shape;115;g306b9a1c314_1_23"/>
          <p:cNvPicPr preferRelativeResize="0"/>
          <p:nvPr/>
        </p:nvPicPr>
        <p:blipFill rotWithShape="1">
          <a:blip r:embed="rId7">
            <a:alphaModFix/>
          </a:blip>
          <a:srcRect/>
          <a:stretch/>
        </p:blipFill>
        <p:spPr>
          <a:xfrm>
            <a:off x="276052" y="1325025"/>
            <a:ext cx="976949" cy="1052302"/>
          </a:xfrm>
          <a:prstGeom prst="rect">
            <a:avLst/>
          </a:prstGeom>
          <a:noFill/>
          <a:ln>
            <a:noFill/>
          </a:ln>
        </p:spPr>
      </p:pic>
      <p:pic>
        <p:nvPicPr>
          <p:cNvPr id="116" name="Google Shape;116;g306b9a1c314_1_23"/>
          <p:cNvPicPr preferRelativeResize="0"/>
          <p:nvPr/>
        </p:nvPicPr>
        <p:blipFill rotWithShape="1">
          <a:blip r:embed="rId3">
            <a:alphaModFix/>
          </a:blip>
          <a:srcRect l="22471" t="9132" r="22178" b="38294"/>
          <a:stretch/>
        </p:blipFill>
        <p:spPr>
          <a:xfrm>
            <a:off x="4647334" y="2969050"/>
            <a:ext cx="1845575" cy="1893375"/>
          </a:xfrm>
          <a:prstGeom prst="rect">
            <a:avLst/>
          </a:prstGeom>
          <a:noFill/>
          <a:ln>
            <a:noFill/>
          </a:ln>
        </p:spPr>
      </p:pic>
      <p:pic>
        <p:nvPicPr>
          <p:cNvPr id="117" name="Google Shape;117;g306b9a1c314_1_23"/>
          <p:cNvPicPr preferRelativeResize="0"/>
          <p:nvPr/>
        </p:nvPicPr>
        <p:blipFill rotWithShape="1">
          <a:blip r:embed="rId8">
            <a:alphaModFix/>
          </a:blip>
          <a:srcRect/>
          <a:stretch/>
        </p:blipFill>
        <p:spPr>
          <a:xfrm>
            <a:off x="5383225" y="6130623"/>
            <a:ext cx="1656954" cy="400200"/>
          </a:xfrm>
          <a:prstGeom prst="rect">
            <a:avLst/>
          </a:prstGeom>
          <a:noFill/>
          <a:ln>
            <a:noFill/>
          </a:ln>
        </p:spPr>
      </p:pic>
      <p:pic>
        <p:nvPicPr>
          <p:cNvPr id="118" name="Google Shape;118;g306b9a1c314_1_23"/>
          <p:cNvPicPr preferRelativeResize="0"/>
          <p:nvPr/>
        </p:nvPicPr>
        <p:blipFill>
          <a:blip r:embed="rId9">
            <a:alphaModFix/>
          </a:blip>
          <a:stretch>
            <a:fillRect/>
          </a:stretch>
        </p:blipFill>
        <p:spPr>
          <a:xfrm>
            <a:off x="124300" y="3625877"/>
            <a:ext cx="4342534" cy="2101075"/>
          </a:xfrm>
          <a:prstGeom prst="rect">
            <a:avLst/>
          </a:prstGeom>
          <a:noFill/>
          <a:ln>
            <a:noFill/>
          </a:ln>
        </p:spPr>
      </p:pic>
      <p:pic>
        <p:nvPicPr>
          <p:cNvPr id="119" name="Google Shape;119;g306b9a1c314_1_23"/>
          <p:cNvPicPr preferRelativeResize="0"/>
          <p:nvPr/>
        </p:nvPicPr>
        <p:blipFill>
          <a:blip r:embed="rId10">
            <a:alphaModFix/>
          </a:blip>
          <a:stretch>
            <a:fillRect/>
          </a:stretch>
        </p:blipFill>
        <p:spPr>
          <a:xfrm>
            <a:off x="419709" y="3321576"/>
            <a:ext cx="1276350" cy="40005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376cf51690a_0_9"/>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ML in evidence syntheses is new, untested and unreliable</a:t>
            </a:r>
            <a:endParaRPr/>
          </a:p>
        </p:txBody>
      </p:sp>
      <p:sp>
        <p:nvSpPr>
          <p:cNvPr id="126" name="Google Shape;126;g376cf51690a_0_9"/>
          <p:cNvSpPr txBox="1">
            <a:spLocks noGrp="1"/>
          </p:cNvSpPr>
          <p:nvPr>
            <p:ph type="body" idx="1"/>
          </p:nvPr>
        </p:nvSpPr>
        <p:spPr>
          <a:xfrm>
            <a:off x="443350" y="1440925"/>
            <a:ext cx="11022300" cy="4510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fr-FR" dirty="0"/>
              <a:t>Evidence </a:t>
            </a:r>
            <a:r>
              <a:rPr lang="fr-FR" dirty="0" err="1"/>
              <a:t>syntheses</a:t>
            </a:r>
            <a:r>
              <a:rPr lang="fr-FR" dirty="0"/>
              <a:t> have been </a:t>
            </a:r>
            <a:r>
              <a:rPr lang="fr-FR" dirty="0" err="1"/>
              <a:t>using</a:t>
            </a:r>
            <a:r>
              <a:rPr lang="fr-FR" dirty="0"/>
              <a:t> </a:t>
            </a:r>
            <a:r>
              <a:rPr lang="fr-FR" dirty="0" err="1"/>
              <a:t>unsupervised</a:t>
            </a:r>
            <a:r>
              <a:rPr lang="fr-FR" dirty="0"/>
              <a:t> ML (</a:t>
            </a:r>
            <a:r>
              <a:rPr lang="fr-FR" dirty="0" err="1"/>
              <a:t>e.g</a:t>
            </a:r>
            <a:r>
              <a:rPr lang="fr-FR" dirty="0"/>
              <a:t>. topic </a:t>
            </a:r>
            <a:r>
              <a:rPr lang="fr-FR" dirty="0" err="1"/>
              <a:t>models</a:t>
            </a:r>
            <a:r>
              <a:rPr lang="fr-FR" dirty="0"/>
              <a:t> and </a:t>
            </a:r>
            <a:r>
              <a:rPr lang="fr-FR" dirty="0" err="1"/>
              <a:t>clustering</a:t>
            </a:r>
            <a:r>
              <a:rPr lang="fr-FR" dirty="0"/>
              <a:t> </a:t>
            </a:r>
            <a:r>
              <a:rPr lang="fr-FR" dirty="0" err="1"/>
              <a:t>algorithms</a:t>
            </a:r>
            <a:r>
              <a:rPr lang="fr-FR" dirty="0"/>
              <a:t>) for </a:t>
            </a:r>
            <a:r>
              <a:rPr lang="fr-FR" i="1" dirty="0" err="1"/>
              <a:t>decades</a:t>
            </a:r>
            <a:r>
              <a:rPr lang="fr-FR" dirty="0"/>
              <a:t>.</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fr-FR" dirty="0"/>
              <a:t>Topic </a:t>
            </a:r>
            <a:r>
              <a:rPr lang="fr-FR" dirty="0" err="1"/>
              <a:t>models</a:t>
            </a:r>
            <a:r>
              <a:rPr lang="fr-FR" dirty="0"/>
              <a:t>:</a:t>
            </a:r>
            <a:endParaRPr dirty="0"/>
          </a:p>
          <a:p>
            <a:pPr marL="457200" lvl="0" indent="-355600" algn="l" rtl="0">
              <a:spcBef>
                <a:spcPts val="400"/>
              </a:spcBef>
              <a:spcAft>
                <a:spcPts val="0"/>
              </a:spcAft>
              <a:buSzPts val="2000"/>
              <a:buChar char="•"/>
            </a:pPr>
            <a:r>
              <a:rPr lang="fr-FR" dirty="0" err="1" smtClean="0"/>
              <a:t>Describe</a:t>
            </a:r>
            <a:r>
              <a:rPr lang="fr-FR" dirty="0" smtClean="0"/>
              <a:t> (and </a:t>
            </a:r>
            <a:r>
              <a:rPr lang="fr-FR" dirty="0" err="1" smtClean="0"/>
              <a:t>often</a:t>
            </a:r>
            <a:r>
              <a:rPr lang="fr-FR" dirty="0" smtClean="0"/>
              <a:t> cluster) </a:t>
            </a:r>
            <a:r>
              <a:rPr lang="fr-FR" dirty="0"/>
              <a:t>documents by </a:t>
            </a:r>
            <a:r>
              <a:rPr lang="fr-FR" dirty="0" err="1" smtClean="0"/>
              <a:t>quantifying</a:t>
            </a:r>
            <a:r>
              <a:rPr lang="fr-FR" dirty="0" smtClean="0"/>
              <a:t> </a:t>
            </a:r>
            <a:r>
              <a:rPr lang="fr-FR" dirty="0" err="1"/>
              <a:t>words</a:t>
            </a:r>
            <a:r>
              <a:rPr lang="fr-FR" dirty="0"/>
              <a:t> </a:t>
            </a:r>
            <a:r>
              <a:rPr lang="fr-FR" dirty="0" err="1"/>
              <a:t>that</a:t>
            </a:r>
            <a:r>
              <a:rPr lang="fr-FR" dirty="0"/>
              <a:t> </a:t>
            </a:r>
            <a:r>
              <a:rPr lang="fr-FR" dirty="0" err="1"/>
              <a:t>occur</a:t>
            </a:r>
            <a:r>
              <a:rPr lang="fr-FR" dirty="0"/>
              <a:t> </a:t>
            </a:r>
            <a:r>
              <a:rPr lang="fr-FR" dirty="0" err="1"/>
              <a:t>frequently</a:t>
            </a:r>
            <a:r>
              <a:rPr lang="fr-FR" dirty="0"/>
              <a:t> </a:t>
            </a:r>
            <a:r>
              <a:rPr lang="fr-FR" dirty="0" err="1"/>
              <a:t>together</a:t>
            </a:r>
            <a:r>
              <a:rPr lang="fr-FR" dirty="0"/>
              <a:t> </a:t>
            </a:r>
            <a:endParaRPr dirty="0"/>
          </a:p>
          <a:p>
            <a:pPr marL="457200" lvl="0" indent="-355600" algn="l" rtl="0">
              <a:spcBef>
                <a:spcPts val="0"/>
              </a:spcBef>
              <a:spcAft>
                <a:spcPts val="0"/>
              </a:spcAft>
              <a:buSzPts val="2000"/>
              <a:buChar char="•"/>
            </a:pPr>
            <a:r>
              <a:rPr lang="fr-FR" dirty="0"/>
              <a:t>Pros: No </a:t>
            </a:r>
            <a:r>
              <a:rPr lang="fr-FR" dirty="0" err="1"/>
              <a:t>need</a:t>
            </a:r>
            <a:r>
              <a:rPr lang="fr-FR" dirty="0"/>
              <a:t> for hand-</a:t>
            </a:r>
            <a:r>
              <a:rPr lang="fr-FR" dirty="0" err="1"/>
              <a:t>labelled</a:t>
            </a:r>
            <a:r>
              <a:rPr lang="fr-FR" dirty="0"/>
              <a:t> data or </a:t>
            </a:r>
            <a:r>
              <a:rPr lang="fr-FR" dirty="0" err="1"/>
              <a:t>advanced</a:t>
            </a:r>
            <a:r>
              <a:rPr lang="fr-FR" dirty="0"/>
              <a:t> </a:t>
            </a:r>
            <a:r>
              <a:rPr lang="fr-FR" dirty="0" err="1"/>
              <a:t>coding</a:t>
            </a:r>
            <a:r>
              <a:rPr lang="fr-FR" dirty="0"/>
              <a:t> </a:t>
            </a:r>
            <a:r>
              <a:rPr lang="fr-FR" dirty="0" err="1"/>
              <a:t>knowledge</a:t>
            </a:r>
            <a:r>
              <a:rPr lang="fr-FR" dirty="0"/>
              <a:t> → </a:t>
            </a:r>
            <a:r>
              <a:rPr lang="fr-FR" dirty="0" err="1"/>
              <a:t>fast</a:t>
            </a:r>
            <a:r>
              <a:rPr lang="fr-FR" dirty="0"/>
              <a:t> to </a:t>
            </a:r>
            <a:r>
              <a:rPr lang="fr-FR" dirty="0" err="1"/>
              <a:t>implement</a:t>
            </a:r>
            <a:endParaRPr dirty="0"/>
          </a:p>
          <a:p>
            <a:pPr marL="457200" lvl="0" indent="-355600" algn="l" rtl="0">
              <a:spcBef>
                <a:spcPts val="0"/>
              </a:spcBef>
              <a:spcAft>
                <a:spcPts val="0"/>
              </a:spcAft>
              <a:buSzPts val="2000"/>
              <a:buChar char="•"/>
            </a:pPr>
            <a:r>
              <a:rPr lang="fr-FR" dirty="0"/>
              <a:t>Cons: No control over the topics → </a:t>
            </a:r>
            <a:r>
              <a:rPr lang="fr-FR" dirty="0" err="1"/>
              <a:t>generated</a:t>
            </a:r>
            <a:r>
              <a:rPr lang="fr-FR" dirty="0"/>
              <a:t> </a:t>
            </a:r>
            <a:r>
              <a:rPr lang="fr-FR" dirty="0" err="1"/>
              <a:t>automatically</a:t>
            </a:r>
            <a:r>
              <a:rPr lang="fr-FR" dirty="0"/>
              <a:t> by </a:t>
            </a:r>
            <a:r>
              <a:rPr lang="fr-FR" dirty="0" err="1"/>
              <a:t>identifying</a:t>
            </a:r>
            <a:r>
              <a:rPr lang="fr-FR" dirty="0"/>
              <a:t> patterns </a:t>
            </a:r>
            <a:r>
              <a:rPr lang="fr-FR" dirty="0" err="1"/>
              <a:t>that</a:t>
            </a:r>
            <a:r>
              <a:rPr lang="fr-FR" dirty="0"/>
              <a:t> </a:t>
            </a:r>
            <a:r>
              <a:rPr lang="fr-FR" dirty="0" err="1"/>
              <a:t>explain</a:t>
            </a:r>
            <a:r>
              <a:rPr lang="fr-FR" dirty="0"/>
              <a:t> </a:t>
            </a:r>
            <a:r>
              <a:rPr lang="fr-FR" dirty="0" err="1"/>
              <a:t>variability</a:t>
            </a:r>
            <a:r>
              <a:rPr lang="fr-FR" dirty="0"/>
              <a:t> in the data, but </a:t>
            </a:r>
            <a:r>
              <a:rPr lang="fr-FR" dirty="0" err="1"/>
              <a:t>these</a:t>
            </a:r>
            <a:r>
              <a:rPr lang="fr-FR" dirty="0"/>
              <a:t> </a:t>
            </a:r>
            <a:r>
              <a:rPr lang="fr-FR" dirty="0" err="1"/>
              <a:t>groupings</a:t>
            </a:r>
            <a:r>
              <a:rPr lang="fr-FR" dirty="0"/>
              <a:t> </a:t>
            </a:r>
            <a:r>
              <a:rPr lang="fr-FR" dirty="0" err="1"/>
              <a:t>may</a:t>
            </a:r>
            <a:r>
              <a:rPr lang="fr-FR" dirty="0"/>
              <a:t> not </a:t>
            </a:r>
            <a:r>
              <a:rPr lang="fr-FR" dirty="0" err="1"/>
              <a:t>be</a:t>
            </a:r>
            <a:r>
              <a:rPr lang="fr-FR" dirty="0"/>
              <a:t> </a:t>
            </a:r>
            <a:r>
              <a:rPr lang="fr-FR" dirty="0" err="1"/>
              <a:t>interesting</a:t>
            </a:r>
            <a:r>
              <a:rPr lang="fr-FR" dirty="0"/>
              <a:t> to </a:t>
            </a:r>
            <a:r>
              <a:rPr lang="fr-FR" dirty="0" err="1"/>
              <a:t>your</a:t>
            </a:r>
            <a:r>
              <a:rPr lang="fr-FR" dirty="0"/>
              <a:t> </a:t>
            </a:r>
            <a:r>
              <a:rPr lang="fr-FR" dirty="0" err="1"/>
              <a:t>research</a:t>
            </a:r>
            <a:r>
              <a:rPr lang="fr-FR" dirty="0"/>
              <a:t> question/</a:t>
            </a:r>
            <a:r>
              <a:rPr lang="fr-FR" dirty="0" err="1"/>
              <a:t>conceptual</a:t>
            </a:r>
            <a:r>
              <a:rPr lang="fr-FR" dirty="0"/>
              <a:t> </a:t>
            </a:r>
            <a:r>
              <a:rPr lang="fr-FR" dirty="0" err="1"/>
              <a:t>framework</a:t>
            </a:r>
            <a:r>
              <a:rPr lang="fr-FR" dirty="0"/>
              <a:t> of the </a:t>
            </a:r>
            <a:r>
              <a:rPr lang="fr-FR" dirty="0" err="1"/>
              <a:t>review</a:t>
            </a:r>
            <a:endParaRPr dirty="0"/>
          </a:p>
        </p:txBody>
      </p:sp>
      <p:sp>
        <p:nvSpPr>
          <p:cNvPr id="127" name="Google Shape;127;g376cf51690a_0_9"/>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376cf51690a_0_16"/>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Topic model use cases</a:t>
            </a:r>
            <a:endParaRPr/>
          </a:p>
        </p:txBody>
      </p:sp>
      <p:sp>
        <p:nvSpPr>
          <p:cNvPr id="134" name="Google Shape;134;g376cf51690a_0_16"/>
          <p:cNvSpPr txBox="1">
            <a:spLocks noGrp="1"/>
          </p:cNvSpPr>
          <p:nvPr>
            <p:ph type="body" idx="1"/>
          </p:nvPr>
        </p:nvSpPr>
        <p:spPr>
          <a:xfrm>
            <a:off x="443350" y="1440925"/>
            <a:ext cx="5385900" cy="8094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fr-FR"/>
              <a:t>Scoping topics of a corpus to refine your research question (e.g. ~ systematic map)</a:t>
            </a:r>
            <a:endParaRPr/>
          </a:p>
        </p:txBody>
      </p:sp>
      <p:sp>
        <p:nvSpPr>
          <p:cNvPr id="135" name="Google Shape;135;g376cf51690a_0_16"/>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fr-FR"/>
              <a:t>6</a:t>
            </a:fld>
            <a:endParaRPr/>
          </a:p>
        </p:txBody>
      </p:sp>
      <p:pic>
        <p:nvPicPr>
          <p:cNvPr id="136" name="Google Shape;136;g376cf51690a_0_16"/>
          <p:cNvPicPr preferRelativeResize="0"/>
          <p:nvPr/>
        </p:nvPicPr>
        <p:blipFill rotWithShape="1">
          <a:blip r:embed="rId3">
            <a:alphaModFix/>
          </a:blip>
          <a:srcRect/>
          <a:stretch/>
        </p:blipFill>
        <p:spPr>
          <a:xfrm>
            <a:off x="152400" y="2412725"/>
            <a:ext cx="4615190" cy="4292874"/>
          </a:xfrm>
          <a:prstGeom prst="rect">
            <a:avLst/>
          </a:prstGeom>
          <a:noFill/>
          <a:ln>
            <a:noFill/>
          </a:ln>
        </p:spPr>
      </p:pic>
      <p:sp>
        <p:nvSpPr>
          <p:cNvPr id="137" name="Google Shape;137;g376cf51690a_0_16"/>
          <p:cNvSpPr txBox="1"/>
          <p:nvPr/>
        </p:nvSpPr>
        <p:spPr>
          <a:xfrm>
            <a:off x="2494285" y="6332993"/>
            <a:ext cx="4182000" cy="372600"/>
          </a:xfrm>
          <a:prstGeom prst="rect">
            <a:avLst/>
          </a:prstGeom>
          <a:noFill/>
          <a:ln>
            <a:noFill/>
          </a:ln>
        </p:spPr>
        <p:txBody>
          <a:bodyPr spcFirstLastPara="1" wrap="square" lIns="69150" tIns="69150" rIns="69150" bIns="69150" anchor="t" anchorCtr="0">
            <a:spAutoFit/>
          </a:bodyPr>
          <a:lstStyle/>
          <a:p>
            <a:pPr marL="0" marR="0" lvl="0" indent="0" algn="l" rtl="0">
              <a:lnSpc>
                <a:spcPct val="100000"/>
              </a:lnSpc>
              <a:spcBef>
                <a:spcPts val="0"/>
              </a:spcBef>
              <a:spcAft>
                <a:spcPts val="0"/>
              </a:spcAft>
              <a:buClr>
                <a:srgbClr val="000000"/>
              </a:buClr>
              <a:buSzPts val="1513"/>
              <a:buFont typeface="Arial"/>
              <a:buNone/>
            </a:pPr>
            <a:r>
              <a:rPr lang="fr-FR" sz="1512" b="0" i="0" u="none" strike="noStrike" cap="none">
                <a:solidFill>
                  <a:schemeClr val="dk1"/>
                </a:solidFill>
                <a:latin typeface="Calibri"/>
                <a:ea typeface="Calibri"/>
                <a:cs typeface="Calibri"/>
                <a:sym typeface="Calibri"/>
              </a:rPr>
              <a:t>Callaghan et al. (2020, </a:t>
            </a:r>
            <a:r>
              <a:rPr lang="fr-FR" sz="1512" b="0" i="1" u="none" strike="noStrike" cap="none">
                <a:solidFill>
                  <a:schemeClr val="dk1"/>
                </a:solidFill>
                <a:latin typeface="Calibri"/>
                <a:ea typeface="Calibri"/>
                <a:cs typeface="Calibri"/>
                <a:sym typeface="Calibri"/>
              </a:rPr>
              <a:t>NCC</a:t>
            </a:r>
            <a:r>
              <a:rPr lang="fr-FR" sz="1512" b="0" i="0" u="none" strike="noStrike" cap="none">
                <a:solidFill>
                  <a:schemeClr val="dk1"/>
                </a:solidFill>
                <a:latin typeface="Calibri"/>
                <a:ea typeface="Calibri"/>
                <a:cs typeface="Calibri"/>
                <a:sym typeface="Calibri"/>
              </a:rPr>
              <a:t>)</a:t>
            </a:r>
            <a:endParaRPr sz="1512" b="0" i="0" u="none" strike="noStrike" cap="none">
              <a:solidFill>
                <a:schemeClr val="dk1"/>
              </a:solidFill>
              <a:latin typeface="Calibri"/>
              <a:ea typeface="Calibri"/>
              <a:cs typeface="Calibri"/>
              <a:sym typeface="Calibri"/>
            </a:endParaRPr>
          </a:p>
        </p:txBody>
      </p:sp>
      <p:sp>
        <p:nvSpPr>
          <p:cNvPr id="138" name="Google Shape;138;g376cf51690a_0_16"/>
          <p:cNvSpPr/>
          <p:nvPr/>
        </p:nvSpPr>
        <p:spPr>
          <a:xfrm>
            <a:off x="742284" y="2639630"/>
            <a:ext cx="1752000" cy="3109200"/>
          </a:xfrm>
          <a:prstGeom prst="ellipse">
            <a:avLst/>
          </a:prstGeom>
          <a:noFill/>
          <a:ln w="28825" cap="flat" cmpd="sng">
            <a:solidFill>
              <a:srgbClr val="FF0000"/>
            </a:solidFill>
            <a:prstDash val="solid"/>
            <a:round/>
            <a:headEnd type="none" w="sm" len="sm"/>
            <a:tailEnd type="none" w="sm" len="sm"/>
          </a:ln>
        </p:spPr>
        <p:txBody>
          <a:bodyPr spcFirstLastPara="1" wrap="square" lIns="69150" tIns="69150" rIns="69150" bIns="69150" anchor="ctr" anchorCtr="0">
            <a:noAutofit/>
          </a:bodyPr>
          <a:lstStyle/>
          <a:p>
            <a:pPr marL="0" marR="0" lvl="0" indent="0" algn="ctr" rtl="0">
              <a:lnSpc>
                <a:spcPct val="100000"/>
              </a:lnSpc>
              <a:spcBef>
                <a:spcPts val="0"/>
              </a:spcBef>
              <a:spcAft>
                <a:spcPts val="0"/>
              </a:spcAft>
              <a:buClr>
                <a:srgbClr val="000000"/>
              </a:buClr>
              <a:buSzPts val="1059"/>
              <a:buFont typeface="Arial"/>
              <a:buNone/>
            </a:pPr>
            <a:endParaRPr sz="1059" b="0" i="0" u="none" strike="noStrike" cap="none">
              <a:solidFill>
                <a:srgbClr val="000000"/>
              </a:solidFill>
              <a:latin typeface="Calibri"/>
              <a:ea typeface="Calibri"/>
              <a:cs typeface="Calibri"/>
              <a:sym typeface="Calibri"/>
            </a:endParaRPr>
          </a:p>
        </p:txBody>
      </p:sp>
      <p:sp>
        <p:nvSpPr>
          <p:cNvPr id="139" name="Google Shape;139;g376cf51690a_0_16"/>
          <p:cNvSpPr txBox="1"/>
          <p:nvPr/>
        </p:nvSpPr>
        <p:spPr>
          <a:xfrm>
            <a:off x="152400" y="2498626"/>
            <a:ext cx="971700" cy="628800"/>
          </a:xfrm>
          <a:prstGeom prst="rect">
            <a:avLst/>
          </a:prstGeom>
          <a:solidFill>
            <a:srgbClr val="FF0000"/>
          </a:solidFill>
          <a:ln>
            <a:noFill/>
          </a:ln>
        </p:spPr>
        <p:txBody>
          <a:bodyPr spcFirstLastPara="1" wrap="square" lIns="69150" tIns="69150" rIns="69150" bIns="6915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fr-FR" sz="1059" b="1" i="1" u="none" strike="noStrike" cap="none">
                <a:solidFill>
                  <a:schemeClr val="lt1"/>
                </a:solidFill>
                <a:latin typeface="Arial"/>
                <a:ea typeface="Arial"/>
                <a:cs typeface="Arial"/>
                <a:sym typeface="Arial"/>
              </a:rPr>
              <a:t>climate science and impacts</a:t>
            </a:r>
            <a:endParaRPr sz="1059" b="1" i="1" u="none" strike="noStrike" cap="none">
              <a:solidFill>
                <a:schemeClr val="lt1"/>
              </a:solidFill>
              <a:latin typeface="Arial"/>
              <a:ea typeface="Arial"/>
              <a:cs typeface="Arial"/>
              <a:sym typeface="Arial"/>
            </a:endParaRPr>
          </a:p>
        </p:txBody>
      </p:sp>
      <p:sp>
        <p:nvSpPr>
          <p:cNvPr id="140" name="Google Shape;140;g376cf51690a_0_16"/>
          <p:cNvSpPr/>
          <p:nvPr/>
        </p:nvSpPr>
        <p:spPr>
          <a:xfrm>
            <a:off x="2838007" y="2570906"/>
            <a:ext cx="1810500" cy="3375600"/>
          </a:xfrm>
          <a:prstGeom prst="ellipse">
            <a:avLst/>
          </a:prstGeom>
          <a:noFill/>
          <a:ln w="57625" cap="flat" cmpd="sng">
            <a:solidFill>
              <a:srgbClr val="00FF00"/>
            </a:solidFill>
            <a:prstDash val="solid"/>
            <a:round/>
            <a:headEnd type="none" w="sm" len="sm"/>
            <a:tailEnd type="none" w="sm" len="sm"/>
          </a:ln>
        </p:spPr>
        <p:txBody>
          <a:bodyPr spcFirstLastPara="1" wrap="square" lIns="69150" tIns="69150" rIns="69150" bIns="69150" anchor="ctr" anchorCtr="0">
            <a:noAutofit/>
          </a:bodyPr>
          <a:lstStyle/>
          <a:p>
            <a:pPr marL="0" marR="0" lvl="0" indent="0" algn="ctr" rtl="0">
              <a:lnSpc>
                <a:spcPct val="100000"/>
              </a:lnSpc>
              <a:spcBef>
                <a:spcPts val="0"/>
              </a:spcBef>
              <a:spcAft>
                <a:spcPts val="0"/>
              </a:spcAft>
              <a:buClr>
                <a:srgbClr val="000000"/>
              </a:buClr>
              <a:buSzPts val="1059"/>
              <a:buFont typeface="Arial"/>
              <a:buNone/>
            </a:pPr>
            <a:endParaRPr sz="1059" b="0" i="0" u="none" strike="noStrike" cap="none">
              <a:solidFill>
                <a:srgbClr val="000000"/>
              </a:solidFill>
              <a:latin typeface="Calibri"/>
              <a:ea typeface="Calibri"/>
              <a:cs typeface="Calibri"/>
              <a:sym typeface="Calibri"/>
            </a:endParaRPr>
          </a:p>
        </p:txBody>
      </p:sp>
      <p:sp>
        <p:nvSpPr>
          <p:cNvPr id="141" name="Google Shape;141;g376cf51690a_0_16"/>
          <p:cNvSpPr txBox="1"/>
          <p:nvPr/>
        </p:nvSpPr>
        <p:spPr>
          <a:xfrm>
            <a:off x="4262905" y="2570906"/>
            <a:ext cx="834000" cy="512400"/>
          </a:xfrm>
          <a:prstGeom prst="rect">
            <a:avLst/>
          </a:prstGeom>
          <a:solidFill>
            <a:srgbClr val="00FF00"/>
          </a:solidFill>
          <a:ln>
            <a:noFill/>
          </a:ln>
        </p:spPr>
        <p:txBody>
          <a:bodyPr spcFirstLastPara="1" wrap="square" lIns="69150" tIns="69150" rIns="69150" bIns="6915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fr-FR" sz="1210" b="1" i="0" u="none" strike="noStrike" cap="none">
                <a:solidFill>
                  <a:srgbClr val="020000"/>
                </a:solidFill>
                <a:latin typeface="Arial"/>
                <a:ea typeface="Arial"/>
                <a:cs typeface="Arial"/>
                <a:sym typeface="Arial"/>
              </a:rPr>
              <a:t>solution- oriented</a:t>
            </a:r>
            <a:endParaRPr sz="1210" b="1" i="0" u="none" strike="noStrike" cap="none">
              <a:solidFill>
                <a:srgbClr val="020000"/>
              </a:solidFill>
              <a:latin typeface="Arial"/>
              <a:ea typeface="Arial"/>
              <a:cs typeface="Arial"/>
              <a:sym typeface="Arial"/>
            </a:endParaRPr>
          </a:p>
        </p:txBody>
      </p:sp>
      <p:sp>
        <p:nvSpPr>
          <p:cNvPr id="142" name="Google Shape;142;g376cf51690a_0_16"/>
          <p:cNvSpPr txBox="1"/>
          <p:nvPr/>
        </p:nvSpPr>
        <p:spPr>
          <a:xfrm>
            <a:off x="6599300" y="1511175"/>
            <a:ext cx="4876500" cy="13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a:solidFill>
                  <a:schemeClr val="dk1"/>
                </a:solidFill>
                <a:latin typeface="Calibri"/>
                <a:ea typeface="Calibri"/>
                <a:cs typeface="Calibri"/>
                <a:sym typeface="Calibri"/>
              </a:rPr>
              <a:t>As a screening method to only screen relevant clusters, or screen clusters that are likely irrelevant and exclude the irrelevant references (e.g. </a:t>
            </a:r>
            <a:r>
              <a:rPr lang="fr-FR" sz="2000" u="sng">
                <a:solidFill>
                  <a:schemeClr val="hlink"/>
                </a:solidFill>
                <a:latin typeface="Calibri"/>
                <a:ea typeface="Calibri"/>
                <a:cs typeface="Calibri"/>
                <a:sym typeface="Calibri"/>
                <a:hlinkClick r:id="rId4"/>
              </a:rPr>
              <a:t>https://www.nactem.ac.uk/robotanalyst/</a:t>
            </a:r>
            <a:r>
              <a:rPr lang="fr-FR"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376cf51690a_0_33"/>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So why now? Why is ML growing in popularity?</a:t>
            </a:r>
            <a:endParaRPr/>
          </a:p>
        </p:txBody>
      </p:sp>
      <p:sp>
        <p:nvSpPr>
          <p:cNvPr id="149" name="Google Shape;149;g376cf51690a_0_33"/>
          <p:cNvSpPr txBox="1">
            <a:spLocks noGrp="1"/>
          </p:cNvSpPr>
          <p:nvPr>
            <p:ph type="body" idx="1"/>
          </p:nvPr>
        </p:nvSpPr>
        <p:spPr>
          <a:xfrm>
            <a:off x="1778000" y="1615444"/>
            <a:ext cx="9804300" cy="1977900"/>
          </a:xfrm>
          <a:prstGeom prst="rect">
            <a:avLst/>
          </a:prstGeom>
        </p:spPr>
        <p:txBody>
          <a:bodyPr spcFirstLastPara="1" wrap="square" lIns="91425" tIns="45700" rIns="91425" bIns="45700" anchor="t" anchorCtr="0">
            <a:noAutofit/>
          </a:bodyPr>
          <a:lstStyle/>
          <a:p>
            <a:pPr marL="457200" lvl="0" indent="-355600" algn="l" rtl="0">
              <a:spcBef>
                <a:spcPts val="400"/>
              </a:spcBef>
              <a:spcAft>
                <a:spcPts val="0"/>
              </a:spcAft>
              <a:buSzPts val="2000"/>
              <a:buAutoNum type="arabicPeriod"/>
            </a:pPr>
            <a:r>
              <a:rPr lang="fr-FR"/>
              <a:t>Need → the volume of evidence is becoming an increasingly limiting factor</a:t>
            </a:r>
            <a:endParaRPr/>
          </a:p>
          <a:p>
            <a:pPr marL="457200" lvl="0" indent="-355600" algn="l" rtl="0">
              <a:spcBef>
                <a:spcPts val="0"/>
              </a:spcBef>
              <a:spcAft>
                <a:spcPts val="0"/>
              </a:spcAft>
              <a:buSzPts val="2000"/>
              <a:buAutoNum type="arabicPeriod"/>
            </a:pPr>
            <a:r>
              <a:rPr lang="fr-FR"/>
              <a:t>Recent advancements in language models that allow for a more sophisticated interpretation and analysis of text data</a:t>
            </a:r>
            <a:endParaRPr/>
          </a:p>
          <a:p>
            <a:pPr marL="914400" lvl="1" indent="-342900" algn="l" rtl="0">
              <a:spcBef>
                <a:spcPts val="0"/>
              </a:spcBef>
              <a:spcAft>
                <a:spcPts val="0"/>
              </a:spcAft>
              <a:buSzPts val="1800"/>
              <a:buAutoNum type="alphaLcPeriod"/>
            </a:pPr>
            <a:r>
              <a:rPr lang="fr-FR"/>
              <a:t>Access to large amounts of text data for training</a:t>
            </a:r>
            <a:endParaRPr/>
          </a:p>
          <a:p>
            <a:pPr marL="914400" lvl="1" indent="-342900" algn="l" rtl="0">
              <a:spcBef>
                <a:spcPts val="0"/>
              </a:spcBef>
              <a:spcAft>
                <a:spcPts val="0"/>
              </a:spcAft>
              <a:buSzPts val="1800"/>
              <a:buAutoNum type="alphaLcPeriod"/>
            </a:pPr>
            <a:r>
              <a:rPr lang="fr-FR"/>
              <a:t>Mathematical advancements that reduce computation requirements (backpropagation)</a:t>
            </a:r>
            <a:endParaRPr/>
          </a:p>
          <a:p>
            <a:pPr marL="914400" lvl="1" indent="-342900" algn="l" rtl="0">
              <a:spcBef>
                <a:spcPts val="0"/>
              </a:spcBef>
              <a:spcAft>
                <a:spcPts val="0"/>
              </a:spcAft>
              <a:buSzPts val="1800"/>
              <a:buAutoNum type="alphaLcPeriod"/>
            </a:pPr>
            <a:r>
              <a:rPr lang="fr-FR"/>
              <a:t>Advancements in the model architecture (ie </a:t>
            </a:r>
            <a:r>
              <a:rPr lang="fr-FR" u="sng">
                <a:solidFill>
                  <a:schemeClr val="hlink"/>
                </a:solidFill>
                <a:hlinkClick r:id="rId3"/>
              </a:rPr>
              <a:t>Transformer models</a:t>
            </a:r>
            <a:r>
              <a:rPr lang="fr-FR"/>
              <a:t> ), and </a:t>
            </a:r>
            <a:endParaRPr/>
          </a:p>
          <a:p>
            <a:pPr marL="914400" lvl="1" indent="-342900" algn="l" rtl="0">
              <a:spcBef>
                <a:spcPts val="0"/>
              </a:spcBef>
              <a:spcAft>
                <a:spcPts val="0"/>
              </a:spcAft>
              <a:buSzPts val="1800"/>
              <a:buAutoNum type="alphaLcPeriod"/>
            </a:pPr>
            <a:r>
              <a:rPr lang="fr-FR"/>
              <a:t>Video gamers </a:t>
            </a:r>
            <a:endParaRPr/>
          </a:p>
          <a:p>
            <a:pPr marL="0" lvl="0" indent="0" algn="l" rtl="0">
              <a:spcBef>
                <a:spcPts val="400"/>
              </a:spcBef>
              <a:spcAft>
                <a:spcPts val="0"/>
              </a:spcAft>
              <a:buNone/>
            </a:pPr>
            <a:endParaRPr/>
          </a:p>
          <a:p>
            <a:pPr marL="0" lvl="0" indent="0" algn="l" rtl="0">
              <a:spcBef>
                <a:spcPts val="400"/>
              </a:spcBef>
              <a:spcAft>
                <a:spcPts val="0"/>
              </a:spcAft>
              <a:buNone/>
            </a:pPr>
            <a:endParaRPr/>
          </a:p>
        </p:txBody>
      </p:sp>
      <p:sp>
        <p:nvSpPr>
          <p:cNvPr id="150" name="Google Shape;150;g376cf51690a_0_33"/>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7</a:t>
            </a:fld>
            <a:endParaRPr/>
          </a:p>
        </p:txBody>
      </p:sp>
      <p:pic>
        <p:nvPicPr>
          <p:cNvPr id="151" name="Google Shape;151;g376cf51690a_0_33"/>
          <p:cNvPicPr preferRelativeResize="0"/>
          <p:nvPr/>
        </p:nvPicPr>
        <p:blipFill rotWithShape="1">
          <a:blip r:embed="rId4">
            <a:alphaModFix/>
          </a:blip>
          <a:srcRect/>
          <a:stretch/>
        </p:blipFill>
        <p:spPr>
          <a:xfrm>
            <a:off x="7894300" y="3593275"/>
            <a:ext cx="4142224" cy="3106668"/>
          </a:xfrm>
          <a:prstGeom prst="rect">
            <a:avLst/>
          </a:prstGeom>
          <a:noFill/>
          <a:ln>
            <a:noFill/>
          </a:ln>
        </p:spPr>
      </p:pic>
      <p:sp>
        <p:nvSpPr>
          <p:cNvPr id="152" name="Google Shape;152;g376cf51690a_0_33"/>
          <p:cNvSpPr txBox="1"/>
          <p:nvPr/>
        </p:nvSpPr>
        <p:spPr>
          <a:xfrm>
            <a:off x="574925" y="3829375"/>
            <a:ext cx="7092000" cy="2442300"/>
          </a:xfrm>
          <a:prstGeom prst="rect">
            <a:avLst/>
          </a:prstGeom>
          <a:noFill/>
          <a:ln>
            <a:noFill/>
          </a:ln>
        </p:spPr>
        <p:txBody>
          <a:bodyPr spcFirstLastPara="1" wrap="square" lIns="91425" tIns="91425" rIns="91425" bIns="91425" anchor="t" anchorCtr="0">
            <a:spAutoFit/>
          </a:bodyPr>
          <a:lstStyle/>
          <a:p>
            <a:pPr marL="0" lvl="0" indent="0" algn="l" rtl="0">
              <a:spcBef>
                <a:spcPts val="400"/>
              </a:spcBef>
              <a:spcAft>
                <a:spcPts val="0"/>
              </a:spcAft>
              <a:buNone/>
            </a:pPr>
            <a:r>
              <a:rPr lang="fr-FR" sz="2000">
                <a:solidFill>
                  <a:schemeClr val="dk1"/>
                </a:solidFill>
                <a:latin typeface="Calibri"/>
                <a:ea typeface="Calibri"/>
                <a:cs typeface="Calibri"/>
                <a:sym typeface="Calibri"/>
              </a:rPr>
              <a:t>So what is a language model?</a:t>
            </a:r>
            <a:endParaRPr sz="2000">
              <a:solidFill>
                <a:schemeClr val="dk1"/>
              </a:solidFill>
              <a:latin typeface="Calibri"/>
              <a:ea typeface="Calibri"/>
              <a:cs typeface="Calibri"/>
              <a:sym typeface="Calibri"/>
            </a:endParaRPr>
          </a:p>
          <a:p>
            <a:pPr marL="457200" lvl="0" indent="-355600" algn="l" rtl="0">
              <a:spcBef>
                <a:spcPts val="400"/>
              </a:spcBef>
              <a:spcAft>
                <a:spcPts val="0"/>
              </a:spcAft>
              <a:buClr>
                <a:schemeClr val="dk1"/>
              </a:buClr>
              <a:buSzPts val="2000"/>
              <a:buChar char="•"/>
            </a:pPr>
            <a:r>
              <a:rPr lang="fr-FR" sz="2000">
                <a:solidFill>
                  <a:schemeClr val="dk1"/>
                </a:solidFill>
                <a:latin typeface="Calibri"/>
                <a:ea typeface="Calibri"/>
                <a:cs typeface="Calibri"/>
                <a:sym typeface="Calibri"/>
              </a:rPr>
              <a:t>Language models are probabilistic models. They are designed to predict the most likely next word in a sequence of text based on the context provided by the preceding words</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Large Language Models are language models trained on large amounts of data using a </a:t>
            </a:r>
            <a:r>
              <a:rPr lang="fr-FR" sz="2000" u="sng">
                <a:solidFill>
                  <a:schemeClr val="dk1"/>
                </a:solidFill>
                <a:latin typeface="Calibri"/>
                <a:ea typeface="Calibri"/>
                <a:cs typeface="Calibri"/>
                <a:sym typeface="Calibri"/>
              </a:rPr>
              <a:t>transformer architecture</a:t>
            </a:r>
            <a:endParaRPr sz="2000" u="sng">
              <a:solidFill>
                <a:schemeClr val="dk1"/>
              </a:solidFill>
              <a:latin typeface="Calibri"/>
              <a:ea typeface="Calibri"/>
              <a:cs typeface="Calibri"/>
              <a:sym typeface="Calibri"/>
            </a:endParaRPr>
          </a:p>
          <a:p>
            <a:pPr marL="0" lvl="0" indent="0" algn="l" rtl="0">
              <a:spcBef>
                <a:spcPts val="400"/>
              </a:spcBef>
              <a:spcAft>
                <a:spcPts val="0"/>
              </a:spcAft>
              <a:buNone/>
            </a:pPr>
            <a:endParaRPr sz="2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376cf51690a_0_72"/>
          <p:cNvSpPr txBox="1">
            <a:spLocks noGrp="1"/>
          </p:cNvSpPr>
          <p:nvPr>
            <p:ph type="title"/>
          </p:nvPr>
        </p:nvSpPr>
        <p:spPr>
          <a:xfrm>
            <a:off x="2296160" y="221517"/>
            <a:ext cx="9324900" cy="65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fr-FR"/>
              <a:t>What is a transformer model?</a:t>
            </a:r>
            <a:endParaRPr/>
          </a:p>
        </p:txBody>
      </p:sp>
      <p:sp>
        <p:nvSpPr>
          <p:cNvPr id="159" name="Google Shape;159;g376cf51690a_0_72"/>
          <p:cNvSpPr txBox="1">
            <a:spLocks noGrp="1"/>
          </p:cNvSpPr>
          <p:nvPr>
            <p:ph type="sldNum" idx="12"/>
          </p:nvPr>
        </p:nvSpPr>
        <p:spPr>
          <a:xfrm>
            <a:off x="501651" y="6053138"/>
            <a:ext cx="850800" cy="234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fr-FR"/>
              <a:t>8</a:t>
            </a:fld>
            <a:endParaRPr/>
          </a:p>
        </p:txBody>
      </p:sp>
      <p:pic>
        <p:nvPicPr>
          <p:cNvPr id="160" name="Google Shape;160;g376cf51690a_0_72"/>
          <p:cNvPicPr preferRelativeResize="0"/>
          <p:nvPr/>
        </p:nvPicPr>
        <p:blipFill>
          <a:blip r:embed="rId3">
            <a:alphaModFix/>
          </a:blip>
          <a:stretch>
            <a:fillRect/>
          </a:stretch>
        </p:blipFill>
        <p:spPr>
          <a:xfrm>
            <a:off x="1856175" y="2270925"/>
            <a:ext cx="8258075" cy="4506549"/>
          </a:xfrm>
          <a:prstGeom prst="rect">
            <a:avLst/>
          </a:prstGeom>
          <a:noFill/>
          <a:ln>
            <a:noFill/>
          </a:ln>
        </p:spPr>
      </p:pic>
      <p:sp>
        <p:nvSpPr>
          <p:cNvPr id="161" name="Google Shape;161;g376cf51690a_0_72"/>
          <p:cNvSpPr txBox="1"/>
          <p:nvPr/>
        </p:nvSpPr>
        <p:spPr>
          <a:xfrm>
            <a:off x="102675" y="1468100"/>
            <a:ext cx="23901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a:solidFill>
                  <a:srgbClr val="242424"/>
                </a:solidFill>
                <a:highlight>
                  <a:srgbClr val="FFFFFF"/>
                </a:highlight>
                <a:latin typeface="Georgia"/>
                <a:ea typeface="Georgia"/>
                <a:cs typeface="Georgia"/>
                <a:sym typeface="Georgia"/>
              </a:rPr>
              <a:t>Text classification, where the model must classify a piece of text into one of several predefined categories. </a:t>
            </a:r>
            <a:endParaRPr sz="1500">
              <a:solidFill>
                <a:srgbClr val="242424"/>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a:solidFill>
                <a:srgbClr val="242424"/>
              </a:solidFill>
              <a:highlight>
                <a:srgbClr val="FFFFFF"/>
              </a:highlight>
              <a:latin typeface="Georgia"/>
              <a:ea typeface="Georgia"/>
              <a:cs typeface="Georgia"/>
              <a:sym typeface="Georgia"/>
            </a:endParaRPr>
          </a:p>
          <a:p>
            <a:pPr marL="0" lvl="0" indent="0" algn="l" rtl="0">
              <a:spcBef>
                <a:spcPts val="0"/>
              </a:spcBef>
              <a:spcAft>
                <a:spcPts val="0"/>
              </a:spcAft>
              <a:buNone/>
            </a:pPr>
            <a:r>
              <a:rPr lang="fr-FR" sz="1500">
                <a:solidFill>
                  <a:srgbClr val="242424"/>
                </a:solidFill>
                <a:highlight>
                  <a:srgbClr val="FFFFFF"/>
                </a:highlight>
                <a:latin typeface="Georgia"/>
                <a:ea typeface="Georgia"/>
                <a:cs typeface="Georgia"/>
                <a:sym typeface="Georgia"/>
              </a:rPr>
              <a:t>The encoder takes in a sequence of tokens and produces a fixed-size vector representation of the entire sequence, which can then be used for classification.</a:t>
            </a:r>
            <a:endParaRPr/>
          </a:p>
        </p:txBody>
      </p:sp>
      <p:sp>
        <p:nvSpPr>
          <p:cNvPr id="162" name="Google Shape;162;g376cf51690a_0_72"/>
          <p:cNvSpPr txBox="1"/>
          <p:nvPr/>
        </p:nvSpPr>
        <p:spPr>
          <a:xfrm>
            <a:off x="9360975" y="1416775"/>
            <a:ext cx="26325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a:solidFill>
                  <a:srgbClr val="242424"/>
                </a:solidFill>
                <a:highlight>
                  <a:srgbClr val="FFFFFF"/>
                </a:highlight>
                <a:latin typeface="Georgia"/>
                <a:ea typeface="Georgia"/>
                <a:cs typeface="Georgia"/>
                <a:sym typeface="Georgia"/>
              </a:rPr>
              <a:t>Language generation, where the model must generate a sequence of words based on an input prompt or context. </a:t>
            </a:r>
            <a:endParaRPr sz="1500">
              <a:solidFill>
                <a:srgbClr val="242424"/>
              </a:solidFill>
              <a:highlight>
                <a:srgbClr val="FFFFFF"/>
              </a:highlight>
              <a:latin typeface="Georgia"/>
              <a:ea typeface="Georgia"/>
              <a:cs typeface="Georgia"/>
              <a:sym typeface="Georgia"/>
            </a:endParaRPr>
          </a:p>
          <a:p>
            <a:pPr marL="0" lvl="0" indent="0" algn="l" rtl="0">
              <a:spcBef>
                <a:spcPts val="0"/>
              </a:spcBef>
              <a:spcAft>
                <a:spcPts val="0"/>
              </a:spcAft>
              <a:buNone/>
            </a:pPr>
            <a:endParaRPr sz="1500">
              <a:solidFill>
                <a:srgbClr val="242424"/>
              </a:solidFill>
              <a:highlight>
                <a:srgbClr val="FFFFFF"/>
              </a:highlight>
              <a:latin typeface="Georgia"/>
              <a:ea typeface="Georgia"/>
              <a:cs typeface="Georgia"/>
              <a:sym typeface="Georgia"/>
            </a:endParaRPr>
          </a:p>
          <a:p>
            <a:pPr marL="0" lvl="0" indent="0" algn="l" rtl="0">
              <a:spcBef>
                <a:spcPts val="0"/>
              </a:spcBef>
              <a:spcAft>
                <a:spcPts val="0"/>
              </a:spcAft>
              <a:buNone/>
            </a:pPr>
            <a:r>
              <a:rPr lang="fr-FR" sz="1500">
                <a:solidFill>
                  <a:srgbClr val="242424"/>
                </a:solidFill>
                <a:highlight>
                  <a:srgbClr val="FFFFFF"/>
                </a:highlight>
                <a:latin typeface="Georgia"/>
                <a:ea typeface="Georgia"/>
                <a:cs typeface="Georgia"/>
                <a:sym typeface="Georgia"/>
              </a:rPr>
              <a:t>The decoder takes in a fixed-size vector representation of the context and uses it to generate a sequence of words one at a time</a:t>
            </a:r>
            <a:endParaRPr/>
          </a:p>
        </p:txBody>
      </p:sp>
      <p:sp>
        <p:nvSpPr>
          <p:cNvPr id="163" name="Google Shape;163;g376cf51690a_0_72"/>
          <p:cNvSpPr/>
          <p:nvPr/>
        </p:nvSpPr>
        <p:spPr>
          <a:xfrm>
            <a:off x="2445375" y="1531775"/>
            <a:ext cx="3513300" cy="5326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3046250b747_0_0"/>
          <p:cNvSpPr txBox="1">
            <a:spLocks noGrp="1"/>
          </p:cNvSpPr>
          <p:nvPr>
            <p:ph type="title"/>
          </p:nvPr>
        </p:nvSpPr>
        <p:spPr>
          <a:xfrm>
            <a:off x="2296160" y="221517"/>
            <a:ext cx="9324900" cy="656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fr-FR"/>
              <a:t>TD: Encoder block for classification</a:t>
            </a:r>
            <a:endParaRPr sz="2500"/>
          </a:p>
        </p:txBody>
      </p:sp>
      <p:sp>
        <p:nvSpPr>
          <p:cNvPr id="170" name="Google Shape;170;g3046250b747_0_0"/>
          <p:cNvSpPr txBox="1">
            <a:spLocks noGrp="1"/>
          </p:cNvSpPr>
          <p:nvPr>
            <p:ph type="body" idx="1"/>
          </p:nvPr>
        </p:nvSpPr>
        <p:spPr>
          <a:xfrm>
            <a:off x="439425" y="2189025"/>
            <a:ext cx="7186500" cy="33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fr-FR" u="sng"/>
              <a:t>Literature review example:</a:t>
            </a:r>
            <a:endParaRPr u="sng"/>
          </a:p>
          <a:p>
            <a:pPr marL="0" lvl="0" indent="0" algn="l" rtl="0">
              <a:lnSpc>
                <a:spcPct val="100000"/>
              </a:lnSpc>
              <a:spcBef>
                <a:spcPts val="0"/>
              </a:spcBef>
              <a:spcAft>
                <a:spcPts val="0"/>
              </a:spcAft>
              <a:buNone/>
            </a:pPr>
            <a:r>
              <a:rPr lang="fr-FR"/>
              <a:t>Screening → training the model to classify unseen text as relevant or not relevant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fr-FR"/>
              <a:t>How do we train and evaluate a classification model? → Cross validation </a:t>
            </a:r>
            <a:endParaRPr/>
          </a:p>
          <a:p>
            <a:pPr marL="457200" lvl="0" indent="-355600" algn="l" rtl="0">
              <a:lnSpc>
                <a:spcPct val="100000"/>
              </a:lnSpc>
              <a:spcBef>
                <a:spcPts val="0"/>
              </a:spcBef>
              <a:spcAft>
                <a:spcPts val="0"/>
              </a:spcAft>
              <a:buSzPts val="2000"/>
              <a:buChar char="•"/>
            </a:pPr>
            <a:r>
              <a:rPr lang="fr-FR"/>
              <a:t>Need to provide it with a human-labelled dataset of text and screening decisions to learn from</a:t>
            </a:r>
            <a:endParaRPr/>
          </a:p>
          <a:p>
            <a:pPr marL="457200" lvl="0" indent="-355600" algn="l" rtl="0">
              <a:lnSpc>
                <a:spcPct val="100000"/>
              </a:lnSpc>
              <a:spcBef>
                <a:spcPts val="0"/>
              </a:spcBef>
              <a:spcAft>
                <a:spcPts val="0"/>
              </a:spcAft>
              <a:buSzPts val="2000"/>
              <a:buChar char="•"/>
            </a:pPr>
            <a:r>
              <a:rPr lang="fr-FR"/>
              <a:t>We divide this data into a training set and test set. </a:t>
            </a:r>
            <a:endParaRPr/>
          </a:p>
          <a:p>
            <a:pPr marL="457200" lvl="0" indent="-355600" algn="l" rtl="0">
              <a:lnSpc>
                <a:spcPct val="100000"/>
              </a:lnSpc>
              <a:spcBef>
                <a:spcPts val="0"/>
              </a:spcBef>
              <a:spcAft>
                <a:spcPts val="0"/>
              </a:spcAft>
              <a:buSzPts val="2000"/>
              <a:buChar char="•"/>
            </a:pPr>
            <a:r>
              <a:rPr lang="fr-FR"/>
              <a:t>Use the test set to train the model</a:t>
            </a:r>
            <a:endParaRPr/>
          </a:p>
          <a:p>
            <a:pPr marL="457200" lvl="0" indent="-355600" algn="l" rtl="0">
              <a:lnSpc>
                <a:spcPct val="100000"/>
              </a:lnSpc>
              <a:spcBef>
                <a:spcPts val="0"/>
              </a:spcBef>
              <a:spcAft>
                <a:spcPts val="0"/>
              </a:spcAft>
              <a:buSzPts val="2000"/>
              <a:buChar char="•"/>
            </a:pPr>
            <a:r>
              <a:rPr lang="fr-FR"/>
              <a:t>Use the model to make predictions for the test set, and evaluate how well it does against the ‘true’ labels</a:t>
            </a:r>
            <a:endParaRPr/>
          </a:p>
          <a:p>
            <a:pPr marL="457200" lvl="0" indent="0" algn="l" rtl="0">
              <a:lnSpc>
                <a:spcPct val="100000"/>
              </a:lnSpc>
              <a:spcBef>
                <a:spcPts val="0"/>
              </a:spcBef>
              <a:spcAft>
                <a:spcPts val="0"/>
              </a:spcAft>
              <a:buNone/>
            </a:pPr>
            <a:endParaRPr/>
          </a:p>
          <a:p>
            <a:pPr marL="0" lvl="0" indent="0" algn="l" rtl="0">
              <a:lnSpc>
                <a:spcPct val="100000"/>
              </a:lnSpc>
              <a:spcBef>
                <a:spcPts val="400"/>
              </a:spcBef>
              <a:spcAft>
                <a:spcPts val="0"/>
              </a:spcAft>
              <a:buSzPts val="2000"/>
              <a:buNone/>
            </a:pPr>
            <a:endParaRPr/>
          </a:p>
          <a:p>
            <a:pPr marL="0" lvl="0" indent="0" algn="l" rtl="0">
              <a:lnSpc>
                <a:spcPct val="100000"/>
              </a:lnSpc>
              <a:spcBef>
                <a:spcPts val="400"/>
              </a:spcBef>
              <a:spcAft>
                <a:spcPts val="0"/>
              </a:spcAft>
              <a:buSzPts val="2000"/>
              <a:buNone/>
            </a:pPr>
            <a:endParaRPr/>
          </a:p>
        </p:txBody>
      </p:sp>
      <p:sp>
        <p:nvSpPr>
          <p:cNvPr id="171" name="Google Shape;171;g3046250b747_0_0"/>
          <p:cNvSpPr txBox="1">
            <a:spLocks noGrp="1"/>
          </p:cNvSpPr>
          <p:nvPr>
            <p:ph type="sldNum" idx="12"/>
          </p:nvPr>
        </p:nvSpPr>
        <p:spPr>
          <a:xfrm>
            <a:off x="501651" y="6053138"/>
            <a:ext cx="850800" cy="2349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fr-FR"/>
              <a:t>9</a:t>
            </a:fld>
            <a:endParaRPr/>
          </a:p>
        </p:txBody>
      </p:sp>
      <p:sp>
        <p:nvSpPr>
          <p:cNvPr id="172" name="Google Shape;172;g3046250b747_0_0"/>
          <p:cNvSpPr/>
          <p:nvPr/>
        </p:nvSpPr>
        <p:spPr>
          <a:xfrm>
            <a:off x="7545715" y="41380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3" name="Google Shape;173;g3046250b747_0_0"/>
          <p:cNvSpPr/>
          <p:nvPr/>
        </p:nvSpPr>
        <p:spPr>
          <a:xfrm>
            <a:off x="7774315" y="41380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4" name="Google Shape;174;g3046250b747_0_0"/>
          <p:cNvSpPr/>
          <p:nvPr/>
        </p:nvSpPr>
        <p:spPr>
          <a:xfrm>
            <a:off x="8002915" y="41380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5" name="Google Shape;175;g3046250b747_0_0"/>
          <p:cNvSpPr/>
          <p:nvPr/>
        </p:nvSpPr>
        <p:spPr>
          <a:xfrm>
            <a:off x="8002915" y="44428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6" name="Google Shape;176;g3046250b747_0_0"/>
          <p:cNvSpPr/>
          <p:nvPr/>
        </p:nvSpPr>
        <p:spPr>
          <a:xfrm>
            <a:off x="7774315" y="44428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7" name="Google Shape;177;g3046250b747_0_0"/>
          <p:cNvSpPr/>
          <p:nvPr/>
        </p:nvSpPr>
        <p:spPr>
          <a:xfrm>
            <a:off x="7545715" y="44428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8" name="Google Shape;178;g3046250b747_0_0"/>
          <p:cNvSpPr/>
          <p:nvPr/>
        </p:nvSpPr>
        <p:spPr>
          <a:xfrm>
            <a:off x="8231515" y="41380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9" name="Google Shape;179;g3046250b747_0_0"/>
          <p:cNvSpPr/>
          <p:nvPr/>
        </p:nvSpPr>
        <p:spPr>
          <a:xfrm>
            <a:off x="8460115" y="41380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0" name="Google Shape;180;g3046250b747_0_0"/>
          <p:cNvSpPr/>
          <p:nvPr/>
        </p:nvSpPr>
        <p:spPr>
          <a:xfrm>
            <a:off x="8688715" y="41380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1" name="Google Shape;181;g3046250b747_0_0"/>
          <p:cNvSpPr/>
          <p:nvPr/>
        </p:nvSpPr>
        <p:spPr>
          <a:xfrm>
            <a:off x="8688715" y="44428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2" name="Google Shape;182;g3046250b747_0_0"/>
          <p:cNvSpPr/>
          <p:nvPr/>
        </p:nvSpPr>
        <p:spPr>
          <a:xfrm>
            <a:off x="8460115" y="44428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3" name="Google Shape;183;g3046250b747_0_0"/>
          <p:cNvSpPr/>
          <p:nvPr/>
        </p:nvSpPr>
        <p:spPr>
          <a:xfrm>
            <a:off x="8231515" y="44428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4" name="Google Shape;184;g3046250b747_0_0"/>
          <p:cNvSpPr/>
          <p:nvPr/>
        </p:nvSpPr>
        <p:spPr>
          <a:xfrm>
            <a:off x="7545715" y="46873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5" name="Google Shape;185;g3046250b747_0_0"/>
          <p:cNvSpPr/>
          <p:nvPr/>
        </p:nvSpPr>
        <p:spPr>
          <a:xfrm>
            <a:off x="7774315" y="46873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6" name="Google Shape;186;g3046250b747_0_0"/>
          <p:cNvSpPr/>
          <p:nvPr/>
        </p:nvSpPr>
        <p:spPr>
          <a:xfrm>
            <a:off x="8002915" y="46873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7" name="Google Shape;187;g3046250b747_0_0"/>
          <p:cNvSpPr/>
          <p:nvPr/>
        </p:nvSpPr>
        <p:spPr>
          <a:xfrm>
            <a:off x="8002915" y="49921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8" name="Google Shape;188;g3046250b747_0_0"/>
          <p:cNvSpPr/>
          <p:nvPr/>
        </p:nvSpPr>
        <p:spPr>
          <a:xfrm>
            <a:off x="7774315" y="49921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9" name="Google Shape;189;g3046250b747_0_0"/>
          <p:cNvSpPr/>
          <p:nvPr/>
        </p:nvSpPr>
        <p:spPr>
          <a:xfrm>
            <a:off x="7545715" y="49921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0" name="Google Shape;190;g3046250b747_0_0"/>
          <p:cNvSpPr/>
          <p:nvPr/>
        </p:nvSpPr>
        <p:spPr>
          <a:xfrm>
            <a:off x="8231515" y="46873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1" name="Google Shape;191;g3046250b747_0_0"/>
          <p:cNvSpPr/>
          <p:nvPr/>
        </p:nvSpPr>
        <p:spPr>
          <a:xfrm>
            <a:off x="8460115" y="46873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2" name="Google Shape;192;g3046250b747_0_0"/>
          <p:cNvSpPr/>
          <p:nvPr/>
        </p:nvSpPr>
        <p:spPr>
          <a:xfrm>
            <a:off x="8688715" y="46873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3" name="Google Shape;193;g3046250b747_0_0"/>
          <p:cNvSpPr/>
          <p:nvPr/>
        </p:nvSpPr>
        <p:spPr>
          <a:xfrm>
            <a:off x="8688715" y="49921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4" name="Google Shape;194;g3046250b747_0_0"/>
          <p:cNvSpPr/>
          <p:nvPr/>
        </p:nvSpPr>
        <p:spPr>
          <a:xfrm>
            <a:off x="8460115" y="49921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5" name="Google Shape;195;g3046250b747_0_0"/>
          <p:cNvSpPr/>
          <p:nvPr/>
        </p:nvSpPr>
        <p:spPr>
          <a:xfrm>
            <a:off x="8231515" y="499215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6" name="Google Shape;196;g3046250b747_0_0"/>
          <p:cNvSpPr/>
          <p:nvPr/>
        </p:nvSpPr>
        <p:spPr>
          <a:xfrm>
            <a:off x="9324490" y="345980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7" name="Google Shape;197;g3046250b747_0_0"/>
          <p:cNvSpPr/>
          <p:nvPr/>
        </p:nvSpPr>
        <p:spPr>
          <a:xfrm>
            <a:off x="9553090" y="345980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8" name="Google Shape;198;g3046250b747_0_0"/>
          <p:cNvSpPr/>
          <p:nvPr/>
        </p:nvSpPr>
        <p:spPr>
          <a:xfrm>
            <a:off x="9781690" y="345980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9" name="Google Shape;199;g3046250b747_0_0"/>
          <p:cNvSpPr/>
          <p:nvPr/>
        </p:nvSpPr>
        <p:spPr>
          <a:xfrm>
            <a:off x="9781690" y="376460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0" name="Google Shape;200;g3046250b747_0_0"/>
          <p:cNvSpPr/>
          <p:nvPr/>
        </p:nvSpPr>
        <p:spPr>
          <a:xfrm>
            <a:off x="9553090" y="376460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1" name="Google Shape;201;g3046250b747_0_0"/>
          <p:cNvSpPr/>
          <p:nvPr/>
        </p:nvSpPr>
        <p:spPr>
          <a:xfrm>
            <a:off x="9324490" y="3764600"/>
            <a:ext cx="159000" cy="159000"/>
          </a:xfrm>
          <a:prstGeom prst="rect">
            <a:avLst/>
          </a:prstGeom>
          <a:solidFill>
            <a:srgbClr val="6E6E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2" name="Google Shape;202;g3046250b747_0_0"/>
          <p:cNvSpPr/>
          <p:nvPr/>
        </p:nvSpPr>
        <p:spPr>
          <a:xfrm>
            <a:off x="10467490" y="3459800"/>
            <a:ext cx="159000" cy="159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3" name="Google Shape;203;g3046250b747_0_0"/>
          <p:cNvSpPr/>
          <p:nvPr/>
        </p:nvSpPr>
        <p:spPr>
          <a:xfrm>
            <a:off x="10696090" y="3459800"/>
            <a:ext cx="159000" cy="1590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4" name="Google Shape;204;g3046250b747_0_0"/>
          <p:cNvSpPr/>
          <p:nvPr/>
        </p:nvSpPr>
        <p:spPr>
          <a:xfrm>
            <a:off x="10924690" y="3459800"/>
            <a:ext cx="159000" cy="1590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5" name="Google Shape;205;g3046250b747_0_0"/>
          <p:cNvSpPr/>
          <p:nvPr/>
        </p:nvSpPr>
        <p:spPr>
          <a:xfrm>
            <a:off x="10924690" y="3764600"/>
            <a:ext cx="159000" cy="159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6" name="Google Shape;206;g3046250b747_0_0"/>
          <p:cNvSpPr/>
          <p:nvPr/>
        </p:nvSpPr>
        <p:spPr>
          <a:xfrm>
            <a:off x="10696090" y="3764600"/>
            <a:ext cx="159000" cy="159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7" name="Google Shape;207;g3046250b747_0_0"/>
          <p:cNvSpPr/>
          <p:nvPr/>
        </p:nvSpPr>
        <p:spPr>
          <a:xfrm>
            <a:off x="10467490" y="3764600"/>
            <a:ext cx="159000" cy="1590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8" name="Google Shape;208;g3046250b747_0_0"/>
          <p:cNvSpPr txBox="1"/>
          <p:nvPr/>
        </p:nvSpPr>
        <p:spPr>
          <a:xfrm>
            <a:off x="7360090" y="3396750"/>
            <a:ext cx="1437600" cy="3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fr-FR" sz="1600">
                <a:solidFill>
                  <a:schemeClr val="dk1"/>
                </a:solidFill>
                <a:latin typeface="Calibri"/>
                <a:ea typeface="Calibri"/>
                <a:cs typeface="Calibri"/>
                <a:sym typeface="Calibri"/>
              </a:rPr>
              <a:t>Unseen </a:t>
            </a:r>
            <a:r>
              <a:rPr lang="fr-FR" sz="1600" b="0" i="0" u="none" strike="noStrike" cap="none">
                <a:solidFill>
                  <a:schemeClr val="dk1"/>
                </a:solidFill>
                <a:latin typeface="Calibri"/>
                <a:ea typeface="Calibri"/>
                <a:cs typeface="Calibri"/>
                <a:sym typeface="Calibri"/>
              </a:rPr>
              <a:t>documents</a:t>
            </a:r>
            <a:endParaRPr sz="1600" b="0" i="0" u="none" strike="noStrike" cap="none">
              <a:solidFill>
                <a:schemeClr val="dk1"/>
              </a:solidFill>
              <a:latin typeface="Calibri"/>
              <a:ea typeface="Calibri"/>
              <a:cs typeface="Calibri"/>
              <a:sym typeface="Calibri"/>
            </a:endParaRPr>
          </a:p>
        </p:txBody>
      </p:sp>
      <p:sp>
        <p:nvSpPr>
          <p:cNvPr id="209" name="Google Shape;209;g3046250b747_0_0"/>
          <p:cNvSpPr txBox="1"/>
          <p:nvPr/>
        </p:nvSpPr>
        <p:spPr>
          <a:xfrm>
            <a:off x="9197365" y="2774700"/>
            <a:ext cx="1122300" cy="3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fr-FR" sz="1600" b="0" i="0" u="none" strike="noStrike" cap="none">
                <a:solidFill>
                  <a:schemeClr val="dk1"/>
                </a:solidFill>
                <a:latin typeface="Calibri"/>
                <a:ea typeface="Calibri"/>
                <a:cs typeface="Calibri"/>
                <a:sym typeface="Calibri"/>
              </a:rPr>
              <a:t>Random sample</a:t>
            </a:r>
            <a:endParaRPr sz="1600" b="0" i="0" u="none" strike="noStrike" cap="none">
              <a:solidFill>
                <a:schemeClr val="dk1"/>
              </a:solidFill>
              <a:latin typeface="Calibri"/>
              <a:ea typeface="Calibri"/>
              <a:cs typeface="Calibri"/>
              <a:sym typeface="Calibri"/>
            </a:endParaRPr>
          </a:p>
        </p:txBody>
      </p:sp>
      <p:sp>
        <p:nvSpPr>
          <p:cNvPr id="210" name="Google Shape;210;g3046250b747_0_0"/>
          <p:cNvSpPr txBox="1"/>
          <p:nvPr/>
        </p:nvSpPr>
        <p:spPr>
          <a:xfrm>
            <a:off x="11026465" y="2942225"/>
            <a:ext cx="1122300" cy="3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Human labelled documents</a:t>
            </a:r>
            <a:endParaRPr sz="1300" b="0" i="0" u="none" strike="noStrike" cap="none">
              <a:solidFill>
                <a:schemeClr val="dk1"/>
              </a:solidFill>
              <a:latin typeface="Calibri"/>
              <a:ea typeface="Calibri"/>
              <a:cs typeface="Calibri"/>
              <a:sym typeface="Calibri"/>
            </a:endParaRPr>
          </a:p>
        </p:txBody>
      </p:sp>
      <p:cxnSp>
        <p:nvCxnSpPr>
          <p:cNvPr id="211" name="Google Shape;211;g3046250b747_0_0"/>
          <p:cNvCxnSpPr>
            <a:stCxn id="180" idx="0"/>
            <a:endCxn id="201" idx="1"/>
          </p:cNvCxnSpPr>
          <p:nvPr/>
        </p:nvCxnSpPr>
        <p:spPr>
          <a:xfrm rot="10800000" flipH="1">
            <a:off x="8768215" y="3844050"/>
            <a:ext cx="556200" cy="294000"/>
          </a:xfrm>
          <a:prstGeom prst="straightConnector1">
            <a:avLst/>
          </a:prstGeom>
          <a:noFill/>
          <a:ln w="9525" cap="flat" cmpd="sng">
            <a:solidFill>
              <a:schemeClr val="dk2"/>
            </a:solidFill>
            <a:prstDash val="solid"/>
            <a:round/>
            <a:headEnd type="none" w="sm" len="sm"/>
            <a:tailEnd type="triangle" w="med" len="med"/>
          </a:ln>
        </p:spPr>
      </p:cxnSp>
      <p:cxnSp>
        <p:nvCxnSpPr>
          <p:cNvPr id="212" name="Google Shape;212;g3046250b747_0_0"/>
          <p:cNvCxnSpPr>
            <a:stCxn id="199" idx="3"/>
            <a:endCxn id="207" idx="1"/>
          </p:cNvCxnSpPr>
          <p:nvPr/>
        </p:nvCxnSpPr>
        <p:spPr>
          <a:xfrm>
            <a:off x="9940690" y="3844100"/>
            <a:ext cx="526800" cy="0"/>
          </a:xfrm>
          <a:prstGeom prst="straightConnector1">
            <a:avLst/>
          </a:prstGeom>
          <a:noFill/>
          <a:ln w="9525" cap="flat" cmpd="sng">
            <a:solidFill>
              <a:schemeClr val="dk2"/>
            </a:solidFill>
            <a:prstDash val="solid"/>
            <a:round/>
            <a:headEnd type="none" w="sm" len="sm"/>
            <a:tailEnd type="triangle" w="med" len="med"/>
          </a:ln>
        </p:spPr>
      </p:cxnSp>
      <p:pic>
        <p:nvPicPr>
          <p:cNvPr id="213" name="Google Shape;213;g3046250b747_0_0"/>
          <p:cNvPicPr preferRelativeResize="0"/>
          <p:nvPr/>
        </p:nvPicPr>
        <p:blipFill rotWithShape="1">
          <a:blip r:embed="rId3">
            <a:alphaModFix/>
          </a:blip>
          <a:srcRect l="22471" t="9132" r="22178" b="38294"/>
          <a:stretch/>
        </p:blipFill>
        <p:spPr>
          <a:xfrm>
            <a:off x="9500590" y="4265725"/>
            <a:ext cx="976940" cy="1002251"/>
          </a:xfrm>
          <a:prstGeom prst="rect">
            <a:avLst/>
          </a:prstGeom>
          <a:noFill/>
          <a:ln>
            <a:noFill/>
          </a:ln>
        </p:spPr>
      </p:pic>
      <p:sp>
        <p:nvSpPr>
          <p:cNvPr id="214" name="Google Shape;214;g3046250b747_0_0"/>
          <p:cNvSpPr txBox="1"/>
          <p:nvPr/>
        </p:nvSpPr>
        <p:spPr>
          <a:xfrm>
            <a:off x="10626490" y="4116425"/>
            <a:ext cx="1122300" cy="3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Labels used to train a ML model</a:t>
            </a:r>
            <a:endParaRPr sz="1300" b="0" i="0" u="none" strike="noStrike" cap="none">
              <a:solidFill>
                <a:schemeClr val="dk1"/>
              </a:solidFill>
              <a:latin typeface="Calibri"/>
              <a:ea typeface="Calibri"/>
              <a:cs typeface="Calibri"/>
              <a:sym typeface="Calibri"/>
            </a:endParaRPr>
          </a:p>
        </p:txBody>
      </p:sp>
      <p:cxnSp>
        <p:nvCxnSpPr>
          <p:cNvPr id="215" name="Google Shape;215;g3046250b747_0_0"/>
          <p:cNvCxnSpPr>
            <a:stCxn id="207" idx="2"/>
            <a:endCxn id="213" idx="0"/>
          </p:cNvCxnSpPr>
          <p:nvPr/>
        </p:nvCxnSpPr>
        <p:spPr>
          <a:xfrm flipH="1">
            <a:off x="9988990" y="3923600"/>
            <a:ext cx="558000" cy="342000"/>
          </a:xfrm>
          <a:prstGeom prst="straightConnector1">
            <a:avLst/>
          </a:prstGeom>
          <a:noFill/>
          <a:ln w="9525" cap="flat" cmpd="sng">
            <a:solidFill>
              <a:schemeClr val="dk2"/>
            </a:solidFill>
            <a:prstDash val="solid"/>
            <a:round/>
            <a:headEnd type="none" w="sm" len="sm"/>
            <a:tailEnd type="triangle" w="med" len="med"/>
          </a:ln>
        </p:spPr>
      </p:cxnSp>
      <p:sp>
        <p:nvSpPr>
          <p:cNvPr id="216" name="Google Shape;216;g3046250b747_0_0"/>
          <p:cNvSpPr/>
          <p:nvPr/>
        </p:nvSpPr>
        <p:spPr>
          <a:xfrm>
            <a:off x="10822315" y="53572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7" name="Google Shape;217;g3046250b747_0_0"/>
          <p:cNvSpPr/>
          <p:nvPr/>
        </p:nvSpPr>
        <p:spPr>
          <a:xfrm>
            <a:off x="11050915" y="53572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8" name="Google Shape;218;g3046250b747_0_0"/>
          <p:cNvSpPr/>
          <p:nvPr/>
        </p:nvSpPr>
        <p:spPr>
          <a:xfrm>
            <a:off x="11279515" y="53572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9" name="Google Shape;219;g3046250b747_0_0"/>
          <p:cNvSpPr/>
          <p:nvPr/>
        </p:nvSpPr>
        <p:spPr>
          <a:xfrm>
            <a:off x="11279515" y="5662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0" name="Google Shape;220;g3046250b747_0_0"/>
          <p:cNvSpPr/>
          <p:nvPr/>
        </p:nvSpPr>
        <p:spPr>
          <a:xfrm>
            <a:off x="11050915" y="56620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1" name="Google Shape;221;g3046250b747_0_0"/>
          <p:cNvSpPr/>
          <p:nvPr/>
        </p:nvSpPr>
        <p:spPr>
          <a:xfrm>
            <a:off x="10822315" y="5662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2" name="Google Shape;222;g3046250b747_0_0"/>
          <p:cNvSpPr/>
          <p:nvPr/>
        </p:nvSpPr>
        <p:spPr>
          <a:xfrm>
            <a:off x="11508115" y="53572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3" name="Google Shape;223;g3046250b747_0_0"/>
          <p:cNvSpPr/>
          <p:nvPr/>
        </p:nvSpPr>
        <p:spPr>
          <a:xfrm>
            <a:off x="11736715" y="53572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4" name="Google Shape;224;g3046250b747_0_0"/>
          <p:cNvSpPr/>
          <p:nvPr/>
        </p:nvSpPr>
        <p:spPr>
          <a:xfrm>
            <a:off x="11965315" y="53572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5" name="Google Shape;225;g3046250b747_0_0"/>
          <p:cNvSpPr/>
          <p:nvPr/>
        </p:nvSpPr>
        <p:spPr>
          <a:xfrm>
            <a:off x="11965315" y="5662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6" name="Google Shape;226;g3046250b747_0_0"/>
          <p:cNvSpPr/>
          <p:nvPr/>
        </p:nvSpPr>
        <p:spPr>
          <a:xfrm>
            <a:off x="11736715" y="56620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7" name="Google Shape;227;g3046250b747_0_0"/>
          <p:cNvSpPr/>
          <p:nvPr/>
        </p:nvSpPr>
        <p:spPr>
          <a:xfrm>
            <a:off x="11508115" y="56620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8" name="Google Shape;228;g3046250b747_0_0"/>
          <p:cNvSpPr/>
          <p:nvPr/>
        </p:nvSpPr>
        <p:spPr>
          <a:xfrm>
            <a:off x="10822315" y="5906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9" name="Google Shape;229;g3046250b747_0_0"/>
          <p:cNvSpPr/>
          <p:nvPr/>
        </p:nvSpPr>
        <p:spPr>
          <a:xfrm>
            <a:off x="11050915" y="59065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0" name="Google Shape;230;g3046250b747_0_0"/>
          <p:cNvSpPr/>
          <p:nvPr/>
        </p:nvSpPr>
        <p:spPr>
          <a:xfrm>
            <a:off x="11279515" y="59065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1" name="Google Shape;231;g3046250b747_0_0"/>
          <p:cNvSpPr/>
          <p:nvPr/>
        </p:nvSpPr>
        <p:spPr>
          <a:xfrm>
            <a:off x="11279515" y="621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2" name="Google Shape;232;g3046250b747_0_0"/>
          <p:cNvSpPr/>
          <p:nvPr/>
        </p:nvSpPr>
        <p:spPr>
          <a:xfrm>
            <a:off x="11050915" y="621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3" name="Google Shape;233;g3046250b747_0_0"/>
          <p:cNvSpPr/>
          <p:nvPr/>
        </p:nvSpPr>
        <p:spPr>
          <a:xfrm>
            <a:off x="10822315" y="621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4" name="Google Shape;234;g3046250b747_0_0"/>
          <p:cNvSpPr/>
          <p:nvPr/>
        </p:nvSpPr>
        <p:spPr>
          <a:xfrm>
            <a:off x="11508115" y="59065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5" name="Google Shape;235;g3046250b747_0_0"/>
          <p:cNvSpPr/>
          <p:nvPr/>
        </p:nvSpPr>
        <p:spPr>
          <a:xfrm>
            <a:off x="11736715" y="59065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6" name="Google Shape;236;g3046250b747_0_0"/>
          <p:cNvSpPr/>
          <p:nvPr/>
        </p:nvSpPr>
        <p:spPr>
          <a:xfrm>
            <a:off x="11965315" y="59065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7" name="Google Shape;237;g3046250b747_0_0"/>
          <p:cNvSpPr/>
          <p:nvPr/>
        </p:nvSpPr>
        <p:spPr>
          <a:xfrm>
            <a:off x="11965315" y="621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8" name="Google Shape;238;g3046250b747_0_0"/>
          <p:cNvSpPr/>
          <p:nvPr/>
        </p:nvSpPr>
        <p:spPr>
          <a:xfrm>
            <a:off x="11736715" y="6211350"/>
            <a:ext cx="159000" cy="1590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39" name="Google Shape;239;g3046250b747_0_0"/>
          <p:cNvSpPr/>
          <p:nvPr/>
        </p:nvSpPr>
        <p:spPr>
          <a:xfrm>
            <a:off x="11508115" y="6211350"/>
            <a:ext cx="159000" cy="159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cxnSp>
        <p:nvCxnSpPr>
          <p:cNvPr id="240" name="Google Shape;240;g3046250b747_0_0"/>
          <p:cNvCxnSpPr>
            <a:stCxn id="195" idx="2"/>
            <a:endCxn id="228" idx="1"/>
          </p:cNvCxnSpPr>
          <p:nvPr/>
        </p:nvCxnSpPr>
        <p:spPr>
          <a:xfrm>
            <a:off x="8311015" y="5151150"/>
            <a:ext cx="2511300" cy="834900"/>
          </a:xfrm>
          <a:prstGeom prst="straightConnector1">
            <a:avLst/>
          </a:prstGeom>
          <a:noFill/>
          <a:ln w="9525" cap="flat" cmpd="sng">
            <a:solidFill>
              <a:schemeClr val="dk2"/>
            </a:solidFill>
            <a:prstDash val="solid"/>
            <a:round/>
            <a:headEnd type="none" w="sm" len="sm"/>
            <a:tailEnd type="triangle" w="med" len="med"/>
          </a:ln>
        </p:spPr>
      </p:cxnSp>
      <p:cxnSp>
        <p:nvCxnSpPr>
          <p:cNvPr id="241" name="Google Shape;241;g3046250b747_0_0"/>
          <p:cNvCxnSpPr>
            <a:stCxn id="213" idx="2"/>
          </p:cNvCxnSpPr>
          <p:nvPr/>
        </p:nvCxnSpPr>
        <p:spPr>
          <a:xfrm flipH="1">
            <a:off x="9867260" y="5267976"/>
            <a:ext cx="121800" cy="296400"/>
          </a:xfrm>
          <a:prstGeom prst="straightConnector1">
            <a:avLst/>
          </a:prstGeom>
          <a:noFill/>
          <a:ln w="9525" cap="flat" cmpd="sng">
            <a:solidFill>
              <a:schemeClr val="dk2"/>
            </a:solidFill>
            <a:prstDash val="solid"/>
            <a:round/>
            <a:headEnd type="none" w="sm" len="sm"/>
            <a:tailEnd type="triangle" w="med" len="med"/>
          </a:ln>
        </p:spPr>
      </p:cxnSp>
      <p:sp>
        <p:nvSpPr>
          <p:cNvPr id="242" name="Google Shape;242;g3046250b747_0_0"/>
          <p:cNvSpPr txBox="1"/>
          <p:nvPr/>
        </p:nvSpPr>
        <p:spPr>
          <a:xfrm>
            <a:off x="8207065" y="5566050"/>
            <a:ext cx="1782000" cy="3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ML model predicts relevance for remaining unseen documents</a:t>
            </a:r>
            <a:endParaRPr sz="1300" b="0" i="0" u="none" strike="noStrike" cap="none">
              <a:solidFill>
                <a:schemeClr val="dk1"/>
              </a:solidFill>
              <a:latin typeface="Calibri"/>
              <a:ea typeface="Calibri"/>
              <a:cs typeface="Calibri"/>
              <a:sym typeface="Calibri"/>
            </a:endParaRPr>
          </a:p>
        </p:txBody>
      </p:sp>
      <p:sp>
        <p:nvSpPr>
          <p:cNvPr id="243" name="Google Shape;243;g3046250b747_0_0"/>
          <p:cNvSpPr txBox="1"/>
          <p:nvPr/>
        </p:nvSpPr>
        <p:spPr>
          <a:xfrm>
            <a:off x="6256925" y="6395550"/>
            <a:ext cx="2511300" cy="2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Adapted from ED Fig. 1, </a:t>
            </a:r>
            <a:endParaRPr sz="13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fr-FR" sz="1300" b="0" i="0" u="none" strike="noStrike" cap="none">
                <a:solidFill>
                  <a:schemeClr val="dk1"/>
                </a:solidFill>
                <a:latin typeface="Calibri"/>
                <a:ea typeface="Calibri"/>
                <a:cs typeface="Calibri"/>
                <a:sym typeface="Calibri"/>
              </a:rPr>
              <a:t>Callaghan et al. (2021)</a:t>
            </a:r>
            <a:endParaRPr sz="1300" b="0" i="0" u="none" strike="noStrike" cap="none">
              <a:solidFill>
                <a:schemeClr val="dk1"/>
              </a:solidFill>
              <a:latin typeface="Calibri"/>
              <a:ea typeface="Calibri"/>
              <a:cs typeface="Calibri"/>
              <a:sym typeface="Calibri"/>
            </a:endParaRPr>
          </a:p>
        </p:txBody>
      </p:sp>
      <p:sp>
        <p:nvSpPr>
          <p:cNvPr id="244" name="Google Shape;244;g3046250b747_0_0"/>
          <p:cNvSpPr txBox="1"/>
          <p:nvPr/>
        </p:nvSpPr>
        <p:spPr>
          <a:xfrm>
            <a:off x="1307150" y="6313689"/>
            <a:ext cx="3105900" cy="342000"/>
          </a:xfrm>
          <a:prstGeom prst="rect">
            <a:avLst/>
          </a:prstGeom>
          <a:noFill/>
          <a:ln>
            <a:noFill/>
          </a:ln>
        </p:spPr>
        <p:txBody>
          <a:bodyPr spcFirstLastPara="1" wrap="square" lIns="91425" tIns="91425" rIns="91425" bIns="91425" anchor="t" anchorCtr="0">
            <a:noAutofit/>
          </a:bodyPr>
          <a:lstStyle/>
          <a:p>
            <a:pPr marL="0" lvl="0" indent="0" algn="l" rtl="0">
              <a:spcBef>
                <a:spcPts val="400"/>
              </a:spcBef>
              <a:spcAft>
                <a:spcPts val="0"/>
              </a:spcAft>
              <a:buClr>
                <a:srgbClr val="000000"/>
              </a:buClr>
              <a:buSzPts val="2000"/>
              <a:buFont typeface="Arial"/>
              <a:buNone/>
            </a:pPr>
            <a:r>
              <a:rPr lang="fr-FR" sz="1300" dirty="0">
                <a:solidFill>
                  <a:srgbClr val="FF0000"/>
                </a:solidFill>
                <a:latin typeface="Calibri"/>
                <a:ea typeface="Calibri"/>
                <a:cs typeface="Calibri"/>
                <a:sym typeface="Calibri"/>
              </a:rPr>
              <a:t>TD sections: </a:t>
            </a:r>
            <a:r>
              <a:rPr lang="fr-FR" sz="1300" dirty="0" err="1">
                <a:solidFill>
                  <a:srgbClr val="FF0000"/>
                </a:solidFill>
                <a:latin typeface="Calibri"/>
                <a:ea typeface="Calibri"/>
                <a:cs typeface="Calibri"/>
                <a:sym typeface="Calibri"/>
              </a:rPr>
              <a:t>Divide</a:t>
            </a:r>
            <a:r>
              <a:rPr lang="fr-FR" sz="1300" dirty="0">
                <a:solidFill>
                  <a:srgbClr val="FF0000"/>
                </a:solidFill>
                <a:latin typeface="Calibri"/>
                <a:ea typeface="Calibri"/>
                <a:cs typeface="Calibri"/>
                <a:sym typeface="Calibri"/>
              </a:rPr>
              <a:t> data for cross validation</a:t>
            </a:r>
            <a:endParaRPr sz="1300" dirty="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RB_Base">
  <a:themeElements>
    <a:clrScheme name="Personnalisé 1">
      <a:dk1>
        <a:srgbClr val="3F3F3F"/>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3674</Words>
  <Application>Microsoft Office PowerPoint</Application>
  <PresentationFormat>Grand écran</PresentationFormat>
  <Paragraphs>375</Paragraphs>
  <Slides>35</Slides>
  <Notes>35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35</vt:i4>
      </vt:variant>
    </vt:vector>
  </HeadingPairs>
  <TitlesOfParts>
    <vt:vector size="41" baseType="lpstr">
      <vt:lpstr>Arial</vt:lpstr>
      <vt:lpstr>Calibri</vt:lpstr>
      <vt:lpstr>Georgia</vt:lpstr>
      <vt:lpstr>Garamond</vt:lpstr>
      <vt:lpstr>Corbel</vt:lpstr>
      <vt:lpstr>FRB_Base</vt:lpstr>
      <vt:lpstr>Présentation PowerPoint</vt:lpstr>
      <vt:lpstr>Outline</vt:lpstr>
      <vt:lpstr>What is the need ? </vt:lpstr>
      <vt:lpstr>The solution: Machine learning?</vt:lpstr>
      <vt:lpstr>ML in evidence syntheses is new, untested and unreliable</vt:lpstr>
      <vt:lpstr>Topic model use cases</vt:lpstr>
      <vt:lpstr>So why now? Why is ML growing in popularity?</vt:lpstr>
      <vt:lpstr>What is a transformer model?</vt:lpstr>
      <vt:lpstr>TD: Encoder block for classification</vt:lpstr>
      <vt:lpstr>TD: Encoder block for classification</vt:lpstr>
      <vt:lpstr>TD: Encoder block for classification</vt:lpstr>
      <vt:lpstr>TD: Encoder block for classification</vt:lpstr>
      <vt:lpstr>TD: Encoder block for classification</vt:lpstr>
      <vt:lpstr>TD: Encoder block for classification</vt:lpstr>
      <vt:lpstr>Examples in the literature</vt:lpstr>
      <vt:lpstr>Strengths &amp; Considerations</vt:lpstr>
      <vt:lpstr>Considerations: Biases</vt:lpstr>
      <vt:lpstr>Other applications: Relevance ranking  </vt:lpstr>
      <vt:lpstr>Other applications: Relevance ranking  </vt:lpstr>
      <vt:lpstr>Other applications: Relevance ranking  </vt:lpstr>
      <vt:lpstr>Other applications: Relevance ranking  </vt:lpstr>
      <vt:lpstr>Other applications: Update existing reviews  </vt:lpstr>
      <vt:lpstr>Présentation PowerPoint</vt:lpstr>
      <vt:lpstr>Outline</vt:lpstr>
      <vt:lpstr>Introduction</vt:lpstr>
      <vt:lpstr>What is a transformer model?</vt:lpstr>
      <vt:lpstr>TD: Decoder block for coding</vt:lpstr>
      <vt:lpstr>TD: Decoder block for coding</vt:lpstr>
      <vt:lpstr>TD: Decoder</vt:lpstr>
      <vt:lpstr>TD: RAG-AI</vt:lpstr>
      <vt:lpstr>TD: Using pre-trained models for coding</vt:lpstr>
      <vt:lpstr>Other examples: Predictive labelling</vt:lpstr>
      <vt:lpstr>General advice</vt:lpstr>
      <vt:lpstr>Need for machine learning literacy in evidence syntheses community</vt:lpstr>
      <vt:lpstr>Summary of encoder vs decoder transformers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Robin ALMANSA</dc:creator>
  <cp:lastModifiedBy>Devi Veytia</cp:lastModifiedBy>
  <cp:revision>3</cp:revision>
  <dcterms:created xsi:type="dcterms:W3CDTF">2021-01-14T13:48:48Z</dcterms:created>
  <dcterms:modified xsi:type="dcterms:W3CDTF">2025-10-08T08:27:27Z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0x010100978C3AE7F75BFD4F8F75FD12713FA3B9</vt:lpwstr>
  </property>
  <property fmtid="{D5CDD505-2E9C-101B-9397-08002B2CF9AE}" pid="3" name="xd_Signature">
    <vt:bool>false</vt:bool>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MediaServiceImageTags">
    <vt:lpwstr/>
  </property>
</Properties>
</file>